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2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3" Type="http://schemas.openxmlformats.org/officeDocument/2006/relationships/slide" Target="slides/slide1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Relationship Id="rId3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10" Type="http://schemas.openxmlformats.org/officeDocument/2006/relationships/image" Target="../media/image86.png"/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4" Type="http://schemas.openxmlformats.org/officeDocument/2006/relationships/image" Target="../media/image7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2" y="4613427"/>
            <a:ext cx="3425856" cy="2244197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194" y="819816"/>
            <a:ext cx="1636760" cy="1417891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409" y="4628380"/>
            <a:ext cx="1152429" cy="976231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850" y="4914451"/>
            <a:ext cx="745997" cy="1225905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044" y="1138050"/>
            <a:ext cx="922305" cy="817713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7016" y="1779625"/>
            <a:ext cx="800481" cy="509830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8184" y="4633784"/>
            <a:ext cx="657606" cy="605188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2634" y="5155120"/>
            <a:ext cx="443705" cy="4578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9912" y="2701861"/>
            <a:ext cx="9217247" cy="96440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7733"/>
              </a:lnSpc>
              <a:spcBef>
                <a:spcPts val="0"/>
              </a:spcBef>
              <a:spcAft>
                <a:spcPts val="0"/>
              </a:spcAft>
            </a:pPr>
            <a:r>
              <a:rPr sz="6450" b="1" i="0">
                <a:solidFill>
                  <a:srgbClr val="000000"/>
                </a:solidFill>
                <a:latin typeface="Noto Sans SC"/>
                <a:ea typeface="Noto Sans SC"/>
              </a:rPr>
              <a:t>高考化学榨干式学习指南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4409" y="4063555"/>
            <a:ext cx="5965602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9742"/>
              </a:lnSpc>
              <a:spcBef>
                <a:spcPts val="0"/>
              </a:spcBef>
              <a:spcAft>
                <a:spcPts val="0"/>
              </a:spcAft>
            </a:pPr>
            <a:r>
              <a:rPr sz="2325" b="0" i="0">
                <a:solidFill>
                  <a:srgbClr val="000000"/>
                </a:solidFill>
                <a:latin typeface="Noto Sans SC"/>
                <a:ea typeface="Noto Sans SC"/>
              </a:rPr>
              <a:t>人教版·四层榨取法·从无机到有机不留死角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54903" y="6053518"/>
            <a:ext cx="2653855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r">
              <a:lnSpc>
                <a:spcPct val="112485"/>
              </a:lnSpc>
              <a:spcBef>
                <a:spcPts val="0"/>
              </a:spcBef>
              <a:spcAft>
                <a:spcPts val="0"/>
              </a:spcAft>
            </a:pPr>
            <a:r>
              <a:rPr sz="2475" b="0" i="0">
                <a:solidFill>
                  <a:srgbClr val="000000"/>
                </a:solidFill>
                <a:latin typeface="Noto Sans SC"/>
                <a:ea typeface="Noto Sans SC"/>
              </a:rPr>
              <a:t>高二选考化学专用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139" y="5444490"/>
            <a:ext cx="6539856" cy="793718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84" y="4491894"/>
            <a:ext cx="1354359" cy="1834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3631" y="655224"/>
            <a:ext cx="9061227" cy="39853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4737" b="1" i="0">
                <a:solidFill>
                  <a:srgbClr val="000000"/>
                </a:solidFill>
                <a:latin typeface="Noto Sans SC"/>
                <a:ea typeface="Noto Sans SC"/>
              </a:rPr>
              <a:t>四层榨取,</a:t>
            </a:r>
          </a:p>
          <a:p>
            <a:pPr marL="762761"/>
            <a:r>
              <a:rPr sz="14737" lang="zh-CN" b="1">
                <a:latin typeface="Noto Sans SC"/>
                <a:ea typeface="Noto Sans SC"/>
              </a:rPr>
              <a:t>化学拿捏!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9822" y="4698777"/>
            <a:ext cx="6185344" cy="675036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2710"/>
              </a:lnSpc>
              <a:spcBef>
                <a:spcPts val="0"/>
              </a:spcBef>
              <a:spcAft>
                <a:spcPts val="0"/>
              </a:spcAft>
            </a:pPr>
            <a:r>
              <a:rPr sz="5175" b="0" i="0">
                <a:solidFill>
                  <a:srgbClr val="000000"/>
                </a:solidFill>
                <a:latin typeface="Noto Sans SC"/>
                <a:ea typeface="Noto Sans SC"/>
              </a:rPr>
              <a:t>无机到有机,一个不落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5771" y="5527738"/>
            <a:ext cx="3924300" cy="57864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1250"/>
              </a:lnSpc>
              <a:spcBef>
                <a:spcPts val="0"/>
              </a:spcBef>
              <a:spcAft>
                <a:spcPts val="0"/>
              </a:spcAft>
            </a:pPr>
            <a:r>
              <a:rPr sz="4500" b="0" i="0">
                <a:solidFill>
                  <a:srgbClr val="000000"/>
                </a:solidFill>
                <a:latin typeface="Noto Sans SC"/>
                <a:ea typeface="Noto Sans SC"/>
              </a:rPr>
              <a:t>加油,高考必胜!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590" y="2214562"/>
            <a:ext cx="5437760" cy="4085463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661" y="2660401"/>
            <a:ext cx="3130296" cy="303024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97" y="4963191"/>
            <a:ext cx="5703176" cy="1308068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36" y="2229231"/>
            <a:ext cx="5687835" cy="1294637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38" y="3596830"/>
            <a:ext cx="5674393" cy="1294828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912" y="2348856"/>
            <a:ext cx="1139190" cy="1020524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62" y="3712368"/>
            <a:ext cx="911215" cy="1063085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583" y="5111351"/>
            <a:ext cx="995267" cy="957170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9183" y="5608153"/>
            <a:ext cx="646080" cy="1007124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786" y="5751766"/>
            <a:ext cx="642300" cy="9610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8146" y="426339"/>
            <a:ext cx="10936128" cy="13822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8299"/>
              </a:lnSpc>
              <a:spcBef>
                <a:spcPts val="0"/>
              </a:spcBef>
              <a:spcAft>
                <a:spcPts val="0"/>
              </a:spcAft>
            </a:pPr>
            <a:r>
              <a:rPr sz="10050" b="1" i="0">
                <a:solidFill>
                  <a:srgbClr val="000000"/>
                </a:solidFill>
                <a:latin typeface="Noto Sans SC"/>
                <a:ea typeface="Noto Sans SC"/>
              </a:rPr>
              <a:t>新高考化学怎么考?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4840" y="2373534"/>
            <a:ext cx="2225897" cy="61074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491"/>
              </a:lnSpc>
              <a:spcBef>
                <a:spcPts val="0"/>
              </a:spcBef>
              <a:spcAft>
                <a:spcPts val="0"/>
              </a:spcAft>
            </a:pPr>
            <a:r>
              <a:rPr sz="4275" b="1" i="0">
                <a:solidFill>
                  <a:srgbClr val="000000"/>
                </a:solidFill>
                <a:latin typeface="Noto Sans SC"/>
                <a:ea typeface="Noto Sans SC"/>
              </a:rPr>
              <a:t>素养立意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4838" y="2656713"/>
            <a:ext cx="1361312" cy="28927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38045"/>
              </a:lnSpc>
              <a:spcBef>
                <a:spcPts val="0"/>
              </a:spcBef>
              <a:spcAft>
                <a:spcPts val="0"/>
              </a:spcAft>
            </a:pPr>
            <a:r>
              <a:rPr sz="1650" b="0" i="0">
                <a:solidFill>
                  <a:srgbClr val="000000"/>
                </a:solidFill>
                <a:latin typeface="Noto Sans SC"/>
                <a:ea typeface="Noto Sans SC"/>
              </a:rPr>
              <a:t>化学反应原理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15937" y="2933033"/>
            <a:ext cx="539305" cy="25717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1800" b="0" i="0">
                <a:solidFill>
                  <a:srgbClr val="000000"/>
                </a:solidFill>
                <a:latin typeface="Noto Sans SC"/>
                <a:ea typeface="Noto Sans SC"/>
              </a:rPr>
              <a:t>30%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14171" y="2992755"/>
            <a:ext cx="1157668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46739"/>
              </a:lnSpc>
              <a:spcBef>
                <a:spcPts val="0"/>
              </a:spcBef>
              <a:spcAft>
                <a:spcPts val="0"/>
              </a:spcAft>
            </a:pPr>
            <a:r>
              <a:rPr sz="1725" b="0" i="0">
                <a:solidFill>
                  <a:srgbClr val="000000"/>
                </a:solidFill>
                <a:latin typeface="Noto Sans SC"/>
                <a:ea typeface="Noto Sans SC"/>
              </a:rPr>
              <a:t>元素化合物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62937" y="3055524"/>
            <a:ext cx="3938968" cy="25717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7391"/>
              </a:lnSpc>
              <a:spcBef>
                <a:spcPts val="0"/>
              </a:spcBef>
              <a:spcAft>
                <a:spcPts val="0"/>
              </a:spcAft>
            </a:pPr>
            <a:r>
              <a:rPr sz="1725" b="0" i="0">
                <a:solidFill>
                  <a:srgbClr val="000000"/>
                </a:solidFill>
                <a:latin typeface="Noto Sans SC"/>
                <a:ea typeface="Noto Sans SC"/>
              </a:rPr>
              <a:t>宏观辨识/微观探析/变化平衡/证据推理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38021" y="3300412"/>
            <a:ext cx="539305" cy="25717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1800" b="0" i="0">
                <a:solidFill>
                  <a:srgbClr val="000000"/>
                </a:solidFill>
                <a:latin typeface="Noto Sans SC"/>
                <a:ea typeface="Noto Sans SC"/>
              </a:rPr>
              <a:t>25%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54840" y="3751230"/>
            <a:ext cx="2782728" cy="61083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0569"/>
              </a:lnSpc>
              <a:spcBef>
                <a:spcPts val="0"/>
              </a:spcBef>
              <a:spcAft>
                <a:spcPts val="0"/>
              </a:spcAft>
            </a:pPr>
            <a:r>
              <a:rPr sz="4350" b="1" i="0">
                <a:solidFill>
                  <a:srgbClr val="000000"/>
                </a:solidFill>
                <a:latin typeface="Noto Sans SC"/>
                <a:ea typeface="Noto Sans SC"/>
              </a:rPr>
              <a:t>情境化命题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62175" y="4401788"/>
            <a:ext cx="3178397" cy="28936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26583"/>
              </a:lnSpc>
              <a:spcBef>
                <a:spcPts val="0"/>
              </a:spcBef>
              <a:spcAft>
                <a:spcPts val="0"/>
              </a:spcAft>
            </a:pPr>
            <a:r>
              <a:rPr sz="1800" b="0" i="0">
                <a:solidFill>
                  <a:srgbClr val="000000"/>
                </a:solidFill>
                <a:latin typeface="Noto Sans SC"/>
                <a:ea typeface="Noto Sans SC"/>
              </a:rPr>
              <a:t>工业流程+实验探究+生活应用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56427" y="4708017"/>
            <a:ext cx="482155" cy="53349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800" b="0" i="0">
                <a:solidFill>
                  <a:srgbClr val="000000"/>
                </a:solidFill>
                <a:latin typeface="Noto Sans SC"/>
                <a:ea typeface="Noto Sans SC"/>
              </a:rPr>
              <a:t>实验</a:t>
            </a:r>
          </a:p>
          <a:p>
            <a:pPr marL="666"/>
            <a:r>
              <a:rPr sz="1800" lang="zh-CN">
                <a:latin typeface="Noto Sans SC"/>
                <a:ea typeface="Noto Sans SC"/>
              </a:rPr>
              <a:t>15%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29006" y="4769262"/>
            <a:ext cx="951071" cy="53340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1762" b="0" i="0">
                <a:solidFill>
                  <a:srgbClr val="000000"/>
                </a:solidFill>
                <a:latin typeface="Noto Sans SC"/>
                <a:ea typeface="Noto Sans SC"/>
              </a:rPr>
              <a:t>有机化学</a:t>
            </a:r>
          </a:p>
          <a:p>
            <a:pPr marL="205930"/>
            <a:r>
              <a:rPr sz="1762" lang="zh-CN">
                <a:latin typeface="Noto Sans SC"/>
                <a:ea typeface="Noto Sans SC"/>
              </a:rPr>
              <a:t>20%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32090" y="4769262"/>
            <a:ext cx="921734" cy="53340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762" b="0" i="0">
                <a:solidFill>
                  <a:srgbClr val="000000"/>
                </a:solidFill>
                <a:latin typeface="Noto Sans SC"/>
                <a:ea typeface="Noto Sans SC"/>
              </a:rPr>
              <a:t>物质结构</a:t>
            </a:r>
          </a:p>
          <a:p>
            <a:pPr marL="205930"/>
            <a:r>
              <a:rPr sz="1762" lang="zh-CN">
                <a:latin typeface="Noto Sans SC"/>
                <a:ea typeface="Noto Sans SC"/>
              </a:rPr>
              <a:t>15%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55602" y="5129688"/>
            <a:ext cx="2810637" cy="57864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</a:pPr>
            <a:r>
              <a:rPr sz="4425" b="1" i="0">
                <a:solidFill>
                  <a:srgbClr val="000000"/>
                </a:solidFill>
                <a:latin typeface="Noto Sans SC"/>
                <a:ea typeface="Noto Sans SC"/>
              </a:rPr>
              <a:t>跨学科融合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47002" y="5595080"/>
            <a:ext cx="923163" cy="53425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762" b="0" i="0">
                <a:solidFill>
                  <a:srgbClr val="000000"/>
                </a:solidFill>
                <a:latin typeface="Noto Sans SC"/>
                <a:ea typeface="Noto Sans SC"/>
              </a:rPr>
              <a:t>物质结构</a:t>
            </a:r>
          </a:p>
          <a:p>
            <a:pPr marL="235934"/>
            <a:r>
              <a:rPr sz="1762" lang="zh-CN">
                <a:latin typeface="Noto Sans SC"/>
                <a:ea typeface="Noto Sans SC"/>
              </a:rPr>
              <a:t>10%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62175" y="5779579"/>
            <a:ext cx="2445734" cy="28936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21520"/>
              </a:lnSpc>
              <a:spcBef>
                <a:spcPts val="0"/>
              </a:spcBef>
              <a:spcAft>
                <a:spcPts val="0"/>
              </a:spcAft>
            </a:pPr>
            <a:r>
              <a:rPr sz="1875" b="0" i="0">
                <a:solidFill>
                  <a:srgbClr val="000000"/>
                </a:solidFill>
                <a:latin typeface="Noto Sans SC"/>
                <a:ea typeface="Noto Sans SC"/>
              </a:rPr>
              <a:t>化学+物理+生物+环境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72343" y="6453092"/>
            <a:ext cx="3735228" cy="28936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4759"/>
              </a:lnSpc>
              <a:spcBef>
                <a:spcPts val="0"/>
              </a:spcBef>
              <a:spcAft>
                <a:spcPts val="0"/>
              </a:spcAft>
            </a:pPr>
            <a:r>
              <a:rPr sz="2175" b="1" i="0">
                <a:solidFill>
                  <a:srgbClr val="000000"/>
                </a:solidFill>
                <a:latin typeface="Noto Sans SC"/>
                <a:ea typeface="Noto Sans SC"/>
              </a:rPr>
              <a:t>得方程式得化学,得实验得高分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614" y="1088040"/>
            <a:ext cx="9281011" cy="5278278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3706" y="2492502"/>
            <a:ext cx="1289814" cy="3583876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755" y="3851148"/>
            <a:ext cx="833092" cy="1613820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817" y="2585935"/>
            <a:ext cx="963834" cy="920890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6767" y="3858006"/>
            <a:ext cx="841414" cy="984027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1607" y="1191898"/>
            <a:ext cx="822197" cy="993290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631" y="5280606"/>
            <a:ext cx="837533" cy="704289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4696" y="5709620"/>
            <a:ext cx="479298" cy="640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781" y="102584"/>
            <a:ext cx="9709594" cy="83581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7012"/>
              </a:lnSpc>
              <a:spcBef>
                <a:spcPts val="0"/>
              </a:spcBef>
              <a:spcAft>
                <a:spcPts val="0"/>
              </a:spcAft>
            </a:pPr>
            <a:r>
              <a:rPr sz="6150" b="1" i="0">
                <a:solidFill>
                  <a:srgbClr val="000000"/>
                </a:solidFill>
                <a:latin typeface="Noto Sans SC"/>
                <a:ea typeface="Noto Sans SC"/>
              </a:rPr>
              <a:t>四层榨取法:榨干每一个考点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855" y="1333309"/>
            <a:ext cx="1521047" cy="57864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6827"/>
              </a:lnSpc>
              <a:spcBef>
                <a:spcPts val="0"/>
              </a:spcBef>
              <a:spcAft>
                <a:spcPts val="0"/>
              </a:spcAft>
            </a:pPr>
            <a:r>
              <a:rPr sz="3900" b="1" i="0">
                <a:solidFill>
                  <a:srgbClr val="000000"/>
                </a:solidFill>
                <a:latin typeface="Noto Sans SC"/>
                <a:ea typeface="Noto Sans SC"/>
              </a:rPr>
              <a:t>骨架层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0409" y="1369314"/>
            <a:ext cx="3445097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2485"/>
              </a:lnSpc>
              <a:spcBef>
                <a:spcPts val="0"/>
              </a:spcBef>
              <a:spcAft>
                <a:spcPts val="0"/>
              </a:spcAft>
            </a:pPr>
            <a:r>
              <a:rPr sz="2475" b="0" i="0">
                <a:solidFill>
                  <a:srgbClr val="000000"/>
                </a:solidFill>
                <a:latin typeface="Noto Sans SC"/>
                <a:ea typeface="Noto Sans SC"/>
              </a:rPr>
              <a:t>5册教材目录→脑中地图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859" y="2589371"/>
            <a:ext cx="1460944" cy="54654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510"/>
              </a:lnSpc>
              <a:spcBef>
                <a:spcPts val="0"/>
              </a:spcBef>
              <a:spcAft>
                <a:spcPts val="0"/>
              </a:spcAft>
            </a:pPr>
            <a:r>
              <a:rPr sz="3825" b="1" i="0">
                <a:solidFill>
                  <a:srgbClr val="000000"/>
                </a:solidFill>
                <a:latin typeface="Noto Sans SC"/>
                <a:ea typeface="Noto Sans SC"/>
              </a:rPr>
              <a:t>肉质层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1643" y="2592419"/>
            <a:ext cx="4544568" cy="75314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437" b="0" i="0">
                <a:solidFill>
                  <a:srgbClr val="000000"/>
                </a:solidFill>
                <a:latin typeface="Noto Sans SC"/>
                <a:ea typeface="Noto Sans SC"/>
              </a:rPr>
              <a:t>基本概念/元素化合物/反应原理</a:t>
            </a:r>
          </a:p>
          <a:p>
            <a:pPr marL="30765"/>
            <a:r>
              <a:rPr sz="2437" lang="zh-CN">
                <a:latin typeface="Noto Sans SC"/>
                <a:ea typeface="Noto Sans SC"/>
              </a:rPr>
              <a:t>/有机/实验/结构专题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8522" y="3905821"/>
            <a:ext cx="1490281" cy="54654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0346"/>
              </a:lnSpc>
              <a:spcBef>
                <a:spcPts val="0"/>
              </a:spcBef>
              <a:spcAft>
                <a:spcPts val="0"/>
              </a:spcAft>
            </a:pPr>
            <a:r>
              <a:rPr sz="3900" b="1" i="0">
                <a:solidFill>
                  <a:srgbClr val="000000"/>
                </a:solidFill>
                <a:latin typeface="Noto Sans SC"/>
                <a:ea typeface="Noto Sans SC"/>
              </a:rPr>
              <a:t>精华层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3746" y="3971639"/>
            <a:ext cx="3093434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040302"/>
                </a:solidFill>
                <a:latin typeface="Noto Sans SC"/>
                <a:ea typeface="Noto Sans SC"/>
              </a:rPr>
              <a:t>方程式模板+工艺流程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60240" y="3971639"/>
            <a:ext cx="2917602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2485"/>
              </a:lnSpc>
              <a:spcBef>
                <a:spcPts val="0"/>
              </a:spcBef>
              <a:spcAft>
                <a:spcPts val="0"/>
              </a:spcAft>
            </a:pPr>
            <a:r>
              <a:rPr sz="2475" b="0" i="0">
                <a:solidFill>
                  <a:srgbClr val="000000"/>
                </a:solidFill>
                <a:latin typeface="Noto Sans SC"/>
                <a:ea typeface="Noto Sans SC"/>
              </a:rPr>
              <a:t>+有机推断+实验规范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9284" y="5253704"/>
            <a:ext cx="1957768" cy="5143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08000"/>
              </a:lnSpc>
              <a:spcBef>
                <a:spcPts val="0"/>
              </a:spcBef>
              <a:spcAft>
                <a:spcPts val="0"/>
              </a:spcAft>
            </a:pPr>
            <a:r>
              <a:rPr sz="3750" b="1" i="0">
                <a:solidFill>
                  <a:srgbClr val="030202"/>
                </a:solidFill>
                <a:latin typeface="Noto Sans SC"/>
                <a:ea typeface="Noto Sans SC"/>
              </a:rPr>
              <a:t>残渣利用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84746" y="5318760"/>
            <a:ext cx="4558855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6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000000"/>
                </a:solidFill>
                <a:latin typeface="Noto Sans SC"/>
                <a:ea typeface="Noto Sans SC"/>
              </a:rPr>
              <a:t>易错点+冷门考点+无机推断突破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51152" y="6389560"/>
            <a:ext cx="2889694" cy="38576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2700" b="1" i="0">
                <a:solidFill>
                  <a:srgbClr val="000000"/>
                </a:solidFill>
                <a:latin typeface="Noto Sans SC"/>
                <a:ea typeface="Noto Sans SC"/>
              </a:rPr>
              <a:t>四层榨取,没有遗漏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45405" y="2440114"/>
            <a:ext cx="369284" cy="1334833"/>
          </a:xfrm>
          <a:prstGeom prst="rect">
            <a:avLst/>
          </a:prstGeom>
          <a:noFill/>
        </p:spPr>
        <p:txBody>
          <a:bodyPr wrap="none" lIns="0" rIns="0" tIns="0" bIns="0" vert="eaVert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1987" b="1" i="0" spc="853">
                <a:solidFill>
                  <a:srgbClr val="010001"/>
                </a:solidFill>
                <a:latin typeface="Noto Sans SC"/>
                <a:ea typeface="Noto Sans SC"/>
              </a:rPr>
              <a:t>一层不落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85" y="1716309"/>
            <a:ext cx="10952952" cy="4317396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44" y="2482786"/>
            <a:ext cx="10825447" cy="923543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77" y="4191635"/>
            <a:ext cx="10833163" cy="909509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79" y="1676752"/>
            <a:ext cx="10899743" cy="899978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372" y="5052242"/>
            <a:ext cx="10857547" cy="904795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29" y="3355181"/>
            <a:ext cx="10819883" cy="883062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2280" y="4328064"/>
            <a:ext cx="675982" cy="661701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3705" y="5229417"/>
            <a:ext cx="694372" cy="627788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1138" y="1791733"/>
            <a:ext cx="613124" cy="646394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6571" y="2583013"/>
            <a:ext cx="551878" cy="689847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85989" y="3561127"/>
            <a:ext cx="680085" cy="499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1602" y="659796"/>
            <a:ext cx="7001637" cy="57864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</a:pPr>
            <a:r>
              <a:rPr sz="4425" b="1" i="0">
                <a:solidFill>
                  <a:srgbClr val="000000"/>
                </a:solidFill>
                <a:latin typeface="Noto Sans SC"/>
                <a:ea typeface="Noto Sans SC"/>
              </a:rPr>
              <a:t>骨架层:人教版五册教材全景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067" y="1852517"/>
            <a:ext cx="7486935" cy="385514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5905">
              <a:spcBef>
                <a:spcPts val="0"/>
              </a:spcBef>
              <a:spcAft>
                <a:spcPts val="0"/>
              </a:spcAft>
            </a:pPr>
            <a:r>
              <a:rPr sz="2875" b="0" i="0">
                <a:solidFill>
                  <a:srgbClr val="000000"/>
                </a:solidFill>
                <a:latin typeface="Noto Sans SC"/>
                <a:ea typeface="Noto Sans SC"/>
              </a:rPr>
              <a:t>必修1:物质分类/离子反应/氧化还原/钠氯铁</a:t>
            </a:r>
          </a:p>
          <a:p>
            <a:pPr marL="7619">
              <a:spcBef>
                <a:spcPts val="1575"/>
              </a:spcBef>
            </a:pPr>
            <a:r>
              <a:rPr sz="2875" lang="zh-CN">
                <a:latin typeface="Noto Sans SC"/>
                <a:ea typeface="Noto Sans SC"/>
              </a:rPr>
              <a:t>必修2:化学反应能量/速率/有机初步</a:t>
            </a:r>
          </a:p>
          <a:p>
            <a:pPr marL="7619">
              <a:spcBef>
                <a:spcPts val="2193"/>
              </a:spcBef>
            </a:pPr>
            <a:r>
              <a:rPr sz="2875" lang="zh-CN">
                <a:latin typeface="Noto Sans SC"/>
                <a:ea typeface="Noto Sans SC"/>
              </a:rPr>
              <a:t>选必1:反应热/平衡/弱电解质/电化学</a:t>
            </a:r>
          </a:p>
          <a:p>
            <a:pPr>
              <a:spcBef>
                <a:spcPts val="2778"/>
              </a:spcBef>
            </a:pPr>
            <a:r>
              <a:rPr sz="2875" lang="zh-CN">
                <a:latin typeface="Noto Sans SC"/>
                <a:ea typeface="Noto Sans SC"/>
              </a:rPr>
              <a:t>选必2:原子结构/周期律/化学键/晶体</a:t>
            </a:r>
          </a:p>
          <a:p>
            <a:pPr marL="8286">
              <a:spcBef>
                <a:spcPts val="1683"/>
              </a:spcBef>
            </a:pPr>
            <a:r>
              <a:rPr sz="2875" lang="zh-CN">
                <a:latin typeface="Noto Sans SC"/>
                <a:ea typeface="Noto Sans SC"/>
              </a:rPr>
              <a:t>选必3:有机化学/官能团/合成路线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06087" y="6207442"/>
            <a:ext cx="3179921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6379"/>
              </a:lnSpc>
              <a:spcBef>
                <a:spcPts val="0"/>
              </a:spcBef>
              <a:spcAft>
                <a:spcPts val="0"/>
              </a:spcAft>
            </a:pPr>
            <a:r>
              <a:rPr sz="2175" b="0" i="0">
                <a:solidFill>
                  <a:srgbClr val="000000"/>
                </a:solidFill>
                <a:latin typeface="Noto Sans SC"/>
                <a:ea typeface="Noto Sans SC"/>
              </a:rPr>
              <a:t>5册教材,按目录逐章扫描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" y="1856668"/>
            <a:ext cx="4802124" cy="3849321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332" y="1838219"/>
            <a:ext cx="4714208" cy="388565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530" y="3122485"/>
            <a:ext cx="1861523" cy="1447323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27" y="2383583"/>
            <a:ext cx="1218438" cy="1218438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3412" y="3827460"/>
            <a:ext cx="1120711" cy="1272671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7833" y="2204656"/>
            <a:ext cx="1024759" cy="1305972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6768" y="1851850"/>
            <a:ext cx="947521" cy="12570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2188" y="346710"/>
            <a:ext cx="9711118" cy="86791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8338"/>
              </a:lnSpc>
              <a:spcBef>
                <a:spcPts val="0"/>
              </a:spcBef>
              <a:spcAft>
                <a:spcPts val="0"/>
              </a:spcAft>
            </a:pPr>
            <a:r>
              <a:rPr sz="5775" b="1" i="0">
                <a:solidFill>
                  <a:srgbClr val="000000"/>
                </a:solidFill>
                <a:latin typeface="Noto Sans SC"/>
                <a:ea typeface="Noto Sans SC"/>
              </a:rPr>
              <a:t>肉质层:基本概念+元素化合物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8093" y="1577530"/>
            <a:ext cx="2050065" cy="61074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0981"/>
              </a:lnSpc>
              <a:spcBef>
                <a:spcPts val="0"/>
              </a:spcBef>
              <a:spcAft>
                <a:spcPts val="0"/>
              </a:spcAft>
            </a:pPr>
            <a:r>
              <a:rPr sz="3975" b="1" i="0">
                <a:solidFill>
                  <a:srgbClr val="000000"/>
                </a:solidFill>
                <a:latin typeface="Noto Sans SC"/>
                <a:ea typeface="Noto Sans SC"/>
              </a:rPr>
              <a:t>基本概念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23346" y="1577530"/>
            <a:ext cx="2020728" cy="61074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0981"/>
              </a:lnSpc>
              <a:spcBef>
                <a:spcPts val="0"/>
              </a:spcBef>
              <a:spcAft>
                <a:spcPts val="0"/>
              </a:spcAft>
            </a:pPr>
            <a:r>
              <a:rPr sz="3975" b="1" i="0">
                <a:solidFill>
                  <a:srgbClr val="000000"/>
                </a:solidFill>
                <a:latin typeface="Noto Sans SC"/>
                <a:ea typeface="Noto Sans SC"/>
              </a:rPr>
              <a:t>六大元素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40628" y="2254853"/>
            <a:ext cx="3077384" cy="271491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625" b="0" i="0">
                <a:solidFill>
                  <a:srgbClr val="000000"/>
                </a:solidFill>
                <a:latin typeface="Noto Sans SC"/>
                <a:ea typeface="Noto Sans SC"/>
              </a:rPr>
              <a:t>Na:钠与水/过氧化钠</a:t>
            </a:r>
          </a:p>
          <a:p>
            <a:pPr marL="762">
              <a:spcBef>
                <a:spcPts val="1042"/>
              </a:spcBef>
            </a:pPr>
            <a:r>
              <a:rPr sz="2625" lang="zh-CN">
                <a:latin typeface="Noto Sans SC"/>
                <a:ea typeface="Noto Sans SC"/>
              </a:rPr>
              <a:t>Cl:氯气制取/次氯酸</a:t>
            </a:r>
          </a:p>
          <a:p>
            <a:pPr marL="762">
              <a:spcBef>
                <a:spcPts val="1290"/>
              </a:spcBef>
            </a:pPr>
            <a:r>
              <a:rPr sz="2625" lang="zh-CN">
                <a:latin typeface="Noto Sans SC"/>
                <a:ea typeface="Noto Sans SC"/>
              </a:rPr>
              <a:t>Fe:铁三角/氢氧化铁</a:t>
            </a:r>
          </a:p>
          <a:p>
            <a:pPr>
              <a:spcBef>
                <a:spcPts val="1042"/>
              </a:spcBef>
            </a:pPr>
            <a:r>
              <a:rPr sz="2625" lang="zh-CN">
                <a:latin typeface="Noto Sans SC"/>
                <a:ea typeface="Noto Sans SC"/>
              </a:rPr>
              <a:t>S:硫酸/二氧化硫</a:t>
            </a:r>
          </a:p>
          <a:p>
            <a:pPr marL="762">
              <a:spcBef>
                <a:spcPts val="1042"/>
              </a:spcBef>
            </a:pPr>
            <a:r>
              <a:rPr sz="2625" lang="zh-CN">
                <a:latin typeface="Noto Sans SC"/>
                <a:ea typeface="Noto Sans SC"/>
              </a:rPr>
              <a:t>N:硝酸/氨气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99881" y="2592419"/>
            <a:ext cx="2306478" cy="93916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761">
              <a:spcBef>
                <a:spcPts val="0"/>
              </a:spcBef>
              <a:spcAft>
                <a:spcPts val="0"/>
              </a:spcAft>
            </a:pPr>
            <a:r>
              <a:rPr sz="2512" b="0" i="0">
                <a:solidFill>
                  <a:srgbClr val="000000"/>
                </a:solidFill>
                <a:latin typeface="Noto Sans SC"/>
                <a:ea typeface="Noto Sans SC"/>
              </a:rPr>
              <a:t>离子反应:</a:t>
            </a:r>
          </a:p>
          <a:p>
            <a:pPr>
              <a:spcBef>
                <a:spcPts val="560"/>
              </a:spcBef>
            </a:pPr>
            <a:r>
              <a:rPr sz="2512" lang="zh-CN">
                <a:latin typeface="Noto Sans SC"/>
                <a:ea typeface="Noto Sans SC"/>
              </a:rPr>
              <a:t>写→拆→删→查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7302" y="3785711"/>
            <a:ext cx="11940393" cy="1613439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475" b="0" i="0">
                <a:solidFill>
                  <a:srgbClr val="000000"/>
                </a:solidFill>
                <a:latin typeface="Noto Sans SC"/>
                <a:ea typeface="Noto Sans SC"/>
              </a:rPr>
              <a:t>氧化还原:升失氧还(化合价升高</a:t>
            </a:r>
          </a:p>
          <a:p>
            <a:pPr>
              <a:spcBef>
                <a:spcPts val="554"/>
              </a:spcBef>
            </a:pPr>
            <a:r>
              <a:rPr sz="2475" lang="zh-CN">
                <a:latin typeface="Noto Sans SC"/>
                <a:ea typeface="Noto Sans SC"/>
              </a:rPr>
              <a:t>→失电子→氧化反应→还原剂)</a:t>
            </a:r>
          </a:p>
          <a:p>
            <a:pPr>
              <a:spcBef>
                <a:spcPts val="1518"/>
              </a:spcBef>
            </a:pPr>
            <a:r>
              <a:rPr sz="2475" lang="zh-CN">
                <a:latin typeface="Noto Sans SC"/>
                <a:ea typeface="Noto Sans SC"/>
              </a:rPr>
              <a:t>化学计量: n=m/M=V/Vm=N/NAn=m/M=V/V_m=N/N_An=m/M=V/Vm​=N/NA​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84559" y="5072348"/>
            <a:ext cx="3477387" cy="41786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37094"/>
              </a:lnSpc>
              <a:spcBef>
                <a:spcPts val="0"/>
              </a:spcBef>
              <a:spcAft>
                <a:spcPts val="0"/>
              </a:spcAft>
            </a:pPr>
            <a:r>
              <a:rPr sz="2400" b="0" i="0">
                <a:solidFill>
                  <a:srgbClr val="000000"/>
                </a:solidFill>
                <a:latin typeface="Noto Sans SC"/>
                <a:ea typeface="Noto Sans SC"/>
              </a:rPr>
              <a:t>ALl:氧化铝/氢氧化铝两性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3987" y="5861494"/>
            <a:ext cx="6274784" cy="707231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28017"/>
              </a:lnSpc>
              <a:spcBef>
                <a:spcPts val="0"/>
              </a:spcBef>
              <a:spcAft>
                <a:spcPts val="0"/>
              </a:spcAft>
            </a:pPr>
            <a:r>
              <a:rPr sz="4350" b="1" i="0">
                <a:solidFill>
                  <a:srgbClr val="000000"/>
                </a:solidFill>
                <a:latin typeface="Noto Sans SC"/>
                <a:ea typeface="Noto Sans SC"/>
              </a:rPr>
              <a:t>元素化合物是化学的砖块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00" y="1863749"/>
            <a:ext cx="5738431" cy="4105002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71" y="1858458"/>
            <a:ext cx="5766339" cy="405215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5253" y="2387250"/>
            <a:ext cx="1578988" cy="1531429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946" y="1574635"/>
            <a:ext cx="2436876" cy="772551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8744" y="1582388"/>
            <a:ext cx="2402981" cy="767619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617" y="4256503"/>
            <a:ext cx="1061847" cy="742816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7126" y="3055064"/>
            <a:ext cx="506063" cy="633761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6661" y="5082105"/>
            <a:ext cx="589883" cy="4947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9652" y="189833"/>
            <a:ext cx="11594115" cy="102870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4894"/>
              </a:lnSpc>
              <a:spcBef>
                <a:spcPts val="0"/>
              </a:spcBef>
              <a:spcAft>
                <a:spcPts val="0"/>
              </a:spcAft>
            </a:pPr>
            <a:r>
              <a:rPr sz="7050" b="1" i="0">
                <a:solidFill>
                  <a:srgbClr val="000000"/>
                </a:solidFill>
                <a:latin typeface="Noto Sans SC"/>
                <a:ea typeface="Noto Sans SC"/>
              </a:rPr>
              <a:t>肉质层②:反应原理+有机化学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56269" y="1670875"/>
            <a:ext cx="1841944" cy="54654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9542"/>
              </a:lnSpc>
              <a:spcBef>
                <a:spcPts val="0"/>
              </a:spcBef>
              <a:spcAft>
                <a:spcPts val="0"/>
              </a:spcAft>
            </a:pPr>
            <a:r>
              <a:rPr sz="3600" b="1" i="0">
                <a:solidFill>
                  <a:srgbClr val="000000"/>
                </a:solidFill>
                <a:latin typeface="Noto Sans SC"/>
                <a:ea typeface="Noto Sans SC"/>
              </a:rPr>
              <a:t>反应原理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93690" y="1670875"/>
            <a:ext cx="1812702" cy="54654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22085"/>
              </a:lnSpc>
              <a:spcBef>
                <a:spcPts val="0"/>
              </a:spcBef>
              <a:spcAft>
                <a:spcPts val="0"/>
              </a:spcAft>
            </a:pPr>
            <a:r>
              <a:rPr sz="3525" b="1" i="0">
                <a:solidFill>
                  <a:srgbClr val="000000"/>
                </a:solidFill>
                <a:latin typeface="Noto Sans SC"/>
                <a:ea typeface="Noto Sans SC"/>
              </a:rPr>
              <a:t>有机化学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81775" y="2407158"/>
            <a:ext cx="5243655" cy="317725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1428">
              <a:spcBef>
                <a:spcPts val="0"/>
              </a:spcBef>
              <a:spcAft>
                <a:spcPts val="0"/>
              </a:spcAft>
            </a:pPr>
            <a:r>
              <a:rPr sz="3425" b="0" i="0">
                <a:solidFill>
                  <a:srgbClr val="000000"/>
                </a:solidFill>
                <a:latin typeface="Noto Sans SC"/>
                <a:ea typeface="Noto Sans SC"/>
              </a:rPr>
              <a:t>烷烃:取代反应</a:t>
            </a:r>
          </a:p>
          <a:p>
            <a:pPr marL="1428">
              <a:spcBef>
                <a:spcPts val="1025"/>
              </a:spcBef>
            </a:pPr>
            <a:r>
              <a:rPr sz="3425" lang="zh-CN">
                <a:latin typeface="Noto Sans SC"/>
                <a:ea typeface="Noto Sans SC"/>
              </a:rPr>
              <a:t>烯烃:加成反应</a:t>
            </a:r>
          </a:p>
          <a:p>
            <a:pPr marL="762">
              <a:spcBef>
                <a:spcPts val="777"/>
              </a:spcBef>
            </a:pPr>
            <a:r>
              <a:rPr sz="3425" lang="zh-CN">
                <a:latin typeface="Noto Sans SC"/>
                <a:ea typeface="Noto Sans SC"/>
              </a:rPr>
              <a:t>醇:消去/氧化/酯化</a:t>
            </a:r>
          </a:p>
          <a:p>
            <a:pPr>
              <a:spcBef>
                <a:spcPts val="1729"/>
              </a:spcBef>
            </a:pPr>
            <a:r>
              <a:rPr sz="3425" lang="zh-CN">
                <a:latin typeface="Noto Sans SC"/>
                <a:ea typeface="Noto Sans SC"/>
              </a:rPr>
              <a:t>醛:银镜反应/氧化</a:t>
            </a:r>
          </a:p>
          <a:p>
            <a:pPr marL="762">
              <a:spcBef>
                <a:spcPts val="1488"/>
              </a:spcBef>
            </a:pPr>
            <a:r>
              <a:rPr sz="3425" lang="zh-CN">
                <a:latin typeface="Noto Sans SC"/>
                <a:ea typeface="Noto Sans SC"/>
              </a:rPr>
              <a:t>酸:酯化反应酯:水解反应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3031" y="2468403"/>
            <a:ext cx="5083635" cy="308533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 marL="762">
              <a:spcBef>
                <a:spcPts val="0"/>
              </a:spcBef>
              <a:spcAft>
                <a:spcPts val="0"/>
              </a:spcAft>
            </a:pPr>
            <a:r>
              <a:rPr sz="3375" b="0" i="0">
                <a:solidFill>
                  <a:srgbClr val="000000"/>
                </a:solidFill>
                <a:latin typeface="Noto Sans SC"/>
                <a:ea typeface="Noto Sans SC"/>
              </a:rPr>
              <a:t>反应热:焓变+盖斯定律</a:t>
            </a:r>
          </a:p>
          <a:p>
            <a:pPr>
              <a:spcBef>
                <a:spcPts val="1501"/>
              </a:spcBef>
            </a:pPr>
            <a:r>
              <a:rPr sz="3375" lang="zh-CN">
                <a:latin typeface="Noto Sans SC"/>
                <a:ea typeface="Noto Sans SC"/>
              </a:rPr>
              <a:t>化学平衡:勒夏特列原理</a:t>
            </a:r>
          </a:p>
          <a:p>
            <a:pPr>
              <a:spcBef>
                <a:spcPts val="1253"/>
              </a:spcBef>
            </a:pPr>
            <a:r>
              <a:rPr sz="3375" lang="zh-CN">
                <a:latin typeface="Noto Sans SC"/>
                <a:ea typeface="Noto Sans SC"/>
              </a:rPr>
              <a:t>弱电解质:电离平衡+水解</a:t>
            </a:r>
          </a:p>
          <a:p>
            <a:pPr marL="29337">
              <a:spcBef>
                <a:spcPts val="1494"/>
              </a:spcBef>
            </a:pPr>
            <a:r>
              <a:rPr sz="3375" lang="zh-CN">
                <a:latin typeface="Noto Sans SC"/>
                <a:ea typeface="Noto Sans SC"/>
              </a:rPr>
              <a:t>电化学:原电池(负氧正还)</a:t>
            </a:r>
          </a:p>
          <a:p>
            <a:pPr marL="29337">
              <a:spcBef>
                <a:spcPts val="47"/>
              </a:spcBef>
            </a:pPr>
            <a:r>
              <a:rPr sz="3375" lang="zh-CN">
                <a:latin typeface="Noto Sans SC"/>
                <a:ea typeface="Noto Sans SC"/>
              </a:rPr>
              <a:t>+电解池(阳氧阴还)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1775" y="6110192"/>
            <a:ext cx="6589871" cy="54654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22085"/>
              </a:lnSpc>
              <a:spcBef>
                <a:spcPts val="0"/>
              </a:spcBef>
              <a:spcAft>
                <a:spcPts val="0"/>
              </a:spcAft>
            </a:pPr>
            <a:r>
              <a:rPr sz="3525" b="1" i="0">
                <a:solidFill>
                  <a:srgbClr val="000000"/>
                </a:solidFill>
                <a:latin typeface="Noto Sans SC"/>
                <a:ea typeface="Noto Sans SC"/>
              </a:rPr>
              <a:t>有机化学=官能团性质+转化关系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41" y="3716178"/>
            <a:ext cx="3428674" cy="2004822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78" y="3719785"/>
            <a:ext cx="3431666" cy="1997038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243" y="3718560"/>
            <a:ext cx="3402922" cy="2003679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2555" y="1718289"/>
            <a:ext cx="3420903" cy="1920089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02" y="1719072"/>
            <a:ext cx="3413695" cy="1918716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462" y="1719357"/>
            <a:ext cx="3404003" cy="1918620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6706" y="5840094"/>
            <a:ext cx="6970014" cy="771272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2387" y="2468499"/>
            <a:ext cx="1057169" cy="961929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2682" y="4495133"/>
            <a:ext cx="782945" cy="983456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3617" y="4874460"/>
            <a:ext cx="960120" cy="665429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3175" y="2402205"/>
            <a:ext cx="498846" cy="1054703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4975" y="2451639"/>
            <a:ext cx="419141" cy="957357"/>
          </a:xfrm>
          <a:prstGeom prst="rect">
            <a:avLst/>
          </a:prstGeom>
        </p:spPr>
      </p:pic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09771" y="5974175"/>
            <a:ext cx="626048" cy="550164"/>
          </a:xfrm>
          <a:prstGeom prst="rect">
            <a:avLst/>
          </a:prstGeom>
        </p:spPr>
      </p:pic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92026" y="5973579"/>
            <a:ext cx="603313" cy="5463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8465" y="371951"/>
            <a:ext cx="9809321" cy="1092993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5275"/>
              </a:lnSpc>
              <a:spcBef>
                <a:spcPts val="0"/>
              </a:spcBef>
              <a:spcAft>
                <a:spcPts val="0"/>
              </a:spcAft>
            </a:pPr>
            <a:r>
              <a:rPr sz="8175" b="1" i="0">
                <a:solidFill>
                  <a:srgbClr val="000000"/>
                </a:solidFill>
                <a:latin typeface="Noto Sans SC"/>
                <a:ea typeface="Noto Sans SC"/>
              </a:rPr>
              <a:t>精华层:答题模板大全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36115" y="1824704"/>
            <a:ext cx="2807684" cy="5143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3600" b="1" i="0">
                <a:solidFill>
                  <a:srgbClr val="000000"/>
                </a:solidFill>
                <a:latin typeface="Noto Sans SC"/>
                <a:ea typeface="Noto Sans SC"/>
              </a:rPr>
              <a:t>氧化还原配平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4031" y="1824704"/>
            <a:ext cx="2309431" cy="514350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</a:pPr>
            <a:r>
              <a:rPr sz="3600" b="1" i="0">
                <a:solidFill>
                  <a:srgbClr val="000000"/>
                </a:solidFill>
                <a:latin typeface="Noto Sans SC"/>
                <a:ea typeface="Noto Sans SC"/>
              </a:rPr>
              <a:t>电化学解题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7877" y="1856136"/>
            <a:ext cx="2337244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3306"/>
              </a:lnSpc>
              <a:spcBef>
                <a:spcPts val="0"/>
              </a:spcBef>
              <a:spcAft>
                <a:spcPts val="0"/>
              </a:spcAft>
            </a:pPr>
            <a:r>
              <a:rPr sz="3675" b="1" i="0">
                <a:solidFill>
                  <a:srgbClr val="000000"/>
                </a:solidFill>
                <a:latin typeface="Noto Sans SC"/>
                <a:ea typeface="Noto Sans SC"/>
              </a:rPr>
              <a:t>离子方程式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79834" y="2380392"/>
            <a:ext cx="1714500" cy="1056227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175" b="0" i="0">
                <a:solidFill>
                  <a:srgbClr val="000000"/>
                </a:solidFill>
                <a:latin typeface="Noto Sans SC"/>
                <a:ea typeface="Noto Sans SC"/>
              </a:rPr>
              <a:t>找正负极→</a:t>
            </a:r>
          </a:p>
          <a:p>
            <a:pPr marL="29337">
              <a:spcBef>
                <a:spcPts val="361"/>
              </a:spcBef>
            </a:pPr>
            <a:r>
              <a:rPr sz="2175" lang="zh-CN">
                <a:latin typeface="Noto Sans SC"/>
                <a:ea typeface="Noto Sans SC"/>
              </a:rPr>
              <a:t>写电极反应→</a:t>
            </a:r>
          </a:p>
          <a:p>
            <a:pPr marL="58578">
              <a:spcBef>
                <a:spcPts val="361"/>
              </a:spcBef>
            </a:pPr>
            <a:r>
              <a:rPr sz="2175" lang="zh-CN">
                <a:latin typeface="Noto Sans SC"/>
                <a:ea typeface="Noto Sans SC"/>
              </a:rPr>
              <a:t>算电子转移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94244" y="2717196"/>
            <a:ext cx="1978247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0536"/>
              </a:lnSpc>
              <a:spcBef>
                <a:spcPts val="0"/>
              </a:spcBef>
              <a:spcAft>
                <a:spcPts val="0"/>
              </a:spcAft>
            </a:pPr>
            <a:r>
              <a:rPr sz="2100" b="0" i="0">
                <a:solidFill>
                  <a:srgbClr val="000000"/>
                </a:solidFill>
                <a:latin typeface="Noto Sans SC"/>
                <a:ea typeface="Noto Sans SC"/>
              </a:rPr>
              <a:t>写拆删查四步法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40497" y="2717196"/>
            <a:ext cx="2271331" cy="3214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16379"/>
              </a:lnSpc>
              <a:spcBef>
                <a:spcPts val="0"/>
              </a:spcBef>
              <a:spcAft>
                <a:spcPts val="0"/>
              </a:spcAft>
            </a:pPr>
            <a:r>
              <a:rPr sz="2175" b="0" i="0">
                <a:solidFill>
                  <a:srgbClr val="000000"/>
                </a:solidFill>
                <a:latin typeface="Noto Sans SC"/>
                <a:ea typeface="Noto Sans SC"/>
              </a:rPr>
              <a:t>化合价升降法五步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07877" y="3846099"/>
            <a:ext cx="2337244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3306"/>
              </a:lnSpc>
              <a:spcBef>
                <a:spcPts val="0"/>
              </a:spcBef>
              <a:spcAft>
                <a:spcPts val="0"/>
              </a:spcAft>
            </a:pPr>
            <a:r>
              <a:rPr sz="3675" b="1" i="0">
                <a:solidFill>
                  <a:srgbClr val="060403"/>
                </a:solidFill>
                <a:latin typeface="Noto Sans SC"/>
                <a:ea typeface="Noto Sans SC"/>
              </a:rPr>
              <a:t>工艺流程题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71288" y="3846099"/>
            <a:ext cx="2337244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3306"/>
              </a:lnSpc>
              <a:spcBef>
                <a:spcPts val="0"/>
              </a:spcBef>
              <a:spcAft>
                <a:spcPts val="0"/>
              </a:spcAft>
            </a:pPr>
            <a:r>
              <a:rPr sz="3675" b="1" i="0">
                <a:solidFill>
                  <a:srgbClr val="000000"/>
                </a:solidFill>
                <a:latin typeface="Noto Sans SC"/>
                <a:ea typeface="Noto Sans SC"/>
              </a:rPr>
              <a:t>有机推断题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34793" y="3846099"/>
            <a:ext cx="2337244" cy="482155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3306"/>
              </a:lnSpc>
              <a:spcBef>
                <a:spcPts val="0"/>
              </a:spcBef>
              <a:spcAft>
                <a:spcPts val="0"/>
              </a:spcAft>
            </a:pPr>
            <a:r>
              <a:rPr sz="3675" b="1" i="0">
                <a:solidFill>
                  <a:srgbClr val="000000"/>
                </a:solidFill>
                <a:latin typeface="Noto Sans SC"/>
                <a:ea typeface="Noto Sans SC"/>
              </a:rPr>
              <a:t>实验题规范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65002" y="4431696"/>
            <a:ext cx="2828163" cy="102565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175" b="0" i="0">
                <a:solidFill>
                  <a:srgbClr val="000000"/>
                </a:solidFill>
                <a:latin typeface="Noto Sans SC"/>
                <a:ea typeface="Noto Sans SC"/>
              </a:rPr>
              <a:t>原料预处理→核心反应</a:t>
            </a:r>
          </a:p>
          <a:p>
            <a:pPr>
              <a:spcBef>
                <a:spcPts val="361"/>
              </a:spcBef>
            </a:pPr>
            <a:r>
              <a:rPr sz="2175" lang="zh-CN">
                <a:latin typeface="Noto Sans SC"/>
                <a:ea typeface="Noto Sans SC"/>
              </a:rPr>
              <a:t>产品分离→</a:t>
            </a:r>
          </a:p>
          <a:p>
            <a:pPr>
              <a:spcBef>
                <a:spcPts val="120"/>
              </a:spcBef>
            </a:pPr>
            <a:r>
              <a:rPr sz="2175" lang="zh-CN">
                <a:latin typeface="Noto Sans SC"/>
                <a:ea typeface="Noto Sans SC"/>
              </a:rPr>
              <a:t>答题关键词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57750" y="4431696"/>
            <a:ext cx="1978247" cy="1025652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sz="2100" b="0" i="0">
                <a:solidFill>
                  <a:srgbClr val="000000"/>
                </a:solidFill>
                <a:latin typeface="Noto Sans SC"/>
                <a:ea typeface="Noto Sans SC"/>
              </a:rPr>
              <a:t>找特征反应→</a:t>
            </a:r>
          </a:p>
          <a:p>
            <a:pPr>
              <a:spcBef>
                <a:spcPts val="361"/>
              </a:spcBef>
            </a:pPr>
            <a:r>
              <a:rPr sz="2100" lang="zh-CN">
                <a:latin typeface="Noto Sans SC"/>
                <a:ea typeface="Noto Sans SC"/>
              </a:rPr>
              <a:t>定官能团→</a:t>
            </a:r>
          </a:p>
          <a:p>
            <a:pPr>
              <a:spcBef>
                <a:spcPts val="120"/>
              </a:spcBef>
            </a:pPr>
            <a:r>
              <a:rPr sz="2100" lang="zh-CN">
                <a:latin typeface="Noto Sans SC"/>
                <a:ea typeface="Noto Sans SC"/>
              </a:rPr>
              <a:t>推碳架→验结构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73903" y="4706493"/>
            <a:ext cx="2858928" cy="353568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just">
              <a:lnSpc>
                <a:spcPct val="128000"/>
              </a:lnSpc>
              <a:spcBef>
                <a:spcPts val="0"/>
              </a:spcBef>
              <a:spcAft>
                <a:spcPts val="0"/>
              </a:spcAft>
            </a:pPr>
            <a:r>
              <a:rPr sz="2175" b="0" i="0">
                <a:solidFill>
                  <a:srgbClr val="000000"/>
                </a:solidFill>
                <a:latin typeface="Noto Sans SC"/>
                <a:ea typeface="Noto Sans SC"/>
              </a:rPr>
              <a:t>操作+现象+结论三段式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99269" y="5957125"/>
            <a:ext cx="5886450" cy="546544"/>
          </a:xfrm>
          <a:prstGeom prst="rect">
            <a:avLst/>
          </a:prstGeom>
          <a:noFill/>
        </p:spPr>
        <p:txBody>
          <a:bodyPr wrap="none" lIns="0" rIns="0" tIns="0" bIns="0"/>
          <a:lstStyle/>
          <a:p>
            <a:pPr algn="ctr">
              <a:lnSpc>
                <a:spcPct val="102464"/>
              </a:lnSpc>
              <a:spcBef>
                <a:spcPts val="0"/>
              </a:spcBef>
              <a:spcAft>
                <a:spcPts val="0"/>
              </a:spcAft>
            </a:pPr>
            <a:r>
              <a:rPr sz="4200" b="1" i="0">
                <a:solidFill>
                  <a:srgbClr val="000000"/>
                </a:solidFill>
                <a:latin typeface="Noto Sans SC"/>
                <a:ea typeface="Noto Sans SC"/>
              </a:rPr>
              <a:t>模板+规范=满分答案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37" y="2145411"/>
            <a:ext cx="6365736" cy="3866102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061" y="2086499"/>
            <a:ext cx="5420582" cy="3702557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6334" y="194977"/>
            <a:ext cx="1525238" cy="1992342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6013" y="3668744"/>
            <a:ext cx="1321133" cy="974217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269" y="4784788"/>
            <a:ext cx="387156" cy="396716"/>
          </a:xfrm>
          <a:prstGeom prst="rect">
            <a:avLst/>
          </a:prstGeom>
        </p:spPr>
      </p:pic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827" y="4711613"/>
            <a:ext cx="386619" cy="391333"/>
          </a:xfrm>
          <a:prstGeom prst="rect">
            <a:avLst/>
          </a:prstGeom>
        </p:spPr>
      </p:pic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833" y="3502056"/>
            <a:ext cx="382415" cy="391858"/>
          </a:xfrm>
          <a:prstGeom prst="rect">
            <a:avLst/>
          </a:prstGeom>
        </p:spPr>
      </p:pic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2298" y="4049934"/>
            <a:ext cx="380907" cy="395192"/>
          </a:xfrm>
          <a:prstGeom prst="rect">
            <a:avLst/>
          </a:prstGeom>
        </p:spPr>
      </p:pic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302" y="4111048"/>
            <a:ext cx="384048" cy="388789"/>
          </a:xfrm>
          <a:prstGeom prst="rect">
            <a:avLst/>
          </a:prstGeom>
        </p:spPr>
      </p:pic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513" y="5314759"/>
            <a:ext cx="382579" cy="392144"/>
          </a:xfrm>
          <a:prstGeom prst="rect">
            <a:avLst/>
          </a:prstGeom>
        </p:spPr>
      </p:pic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3240" y="3311937"/>
            <a:ext cx="380349" cy="389858"/>
          </a:xfrm>
          <a:prstGeom prst="rect">
            <a:avLst/>
          </a:prstGeom>
        </p:spPr>
      </p:pic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8815" y="2904458"/>
            <a:ext cx="370832" cy="3850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(16:9)</PresentationFormat>
  <Paragraphs>0</Paragraphs>
  <Slides>10</Slides>
  <Notes>0</Notes>
  <HiddenSlides>0</HiddenSlides>
  <MMClips>0</MMClips>
  <ScaleCrop>false</ScaleCrop>
  <HeadingPairs>
    <vt:vector baseType="variant" size="6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Noto Sans SC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