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docProps/custom.xml" ContentType="application/vnd.openxmlformats-officedocument.custom-propertie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2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3" Type="http://schemas.openxmlformats.org/officeDocument/2006/relationships/slide" Target="slides/slide1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Relationship Id="rId11" Type="http://schemas.openxmlformats.org/officeDocument/2006/relationships/image" Target="../media/image97.png"/><Relationship Id="rId12" Type="http://schemas.openxmlformats.org/officeDocument/2006/relationships/image" Target="../media/image9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png"/><Relationship Id="rId16" Type="http://schemas.openxmlformats.org/officeDocument/2006/relationships/image" Target="../media/image59.png"/><Relationship Id="rId17" Type="http://schemas.openxmlformats.org/officeDocument/2006/relationships/image" Target="../media/image60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70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Relationship Id="rId11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53" y="5034153"/>
            <a:ext cx="2225151" cy="1791557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51" y="853736"/>
            <a:ext cx="1690592" cy="2071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7472" y="1008030"/>
            <a:ext cx="5279802" cy="13822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5159"/>
              </a:lnSpc>
              <a:spcBef>
                <a:spcPts val="0"/>
              </a:spcBef>
              <a:spcAft>
                <a:spcPts val="0"/>
              </a:spcAft>
            </a:pPr>
            <a:r>
              <a:rPr sz="10350" b="1" i="0">
                <a:solidFill>
                  <a:srgbClr val="000000"/>
                </a:solidFill>
                <a:latin typeface="Noto Sans SC"/>
                <a:ea typeface="Noto Sans SC"/>
              </a:rPr>
              <a:t>数学数学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0047" y="2568702"/>
            <a:ext cx="9853231" cy="14144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1020"/>
              </a:lnSpc>
              <a:spcBef>
                <a:spcPts val="0"/>
              </a:spcBef>
              <a:spcAft>
                <a:spcPts val="0"/>
              </a:spcAft>
            </a:pPr>
            <a:r>
              <a:rPr sz="11025" b="1" i="0">
                <a:solidFill>
                  <a:srgbClr val="000000"/>
                </a:solidFill>
                <a:latin typeface="Noto Sans SC"/>
                <a:ea typeface="Noto Sans SC"/>
              </a:rPr>
              <a:t>榨干式学习指南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2756" y="4271676"/>
            <a:ext cx="7970234" cy="61083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6883"/>
              </a:lnSpc>
              <a:spcBef>
                <a:spcPts val="0"/>
              </a:spcBef>
              <a:spcAft>
                <a:spcPts val="0"/>
              </a:spcAft>
            </a:pPr>
            <a:r>
              <a:rPr sz="4500" b="0" i="0">
                <a:solidFill>
                  <a:srgbClr val="000000"/>
                </a:solidFill>
                <a:latin typeface="Noto Sans SC"/>
                <a:ea typeface="Noto Sans SC"/>
              </a:rPr>
              <a:t>人教版A版·选择必修第二三册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2793" y="5285136"/>
            <a:ext cx="4300918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5045"/>
              </a:lnSpc>
              <a:spcBef>
                <a:spcPts val="0"/>
              </a:spcBef>
              <a:spcAft>
                <a:spcPts val="0"/>
              </a:spcAft>
            </a:pPr>
            <a:r>
              <a:rPr sz="3300" b="0" i="0">
                <a:solidFill>
                  <a:srgbClr val="000000"/>
                </a:solidFill>
                <a:latin typeface="Noto Sans SC"/>
                <a:ea typeface="Noto Sans SC"/>
              </a:rPr>
              <a:t>高二专用·四层榨取法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382" y="3567969"/>
            <a:ext cx="6980384" cy="584073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" y="4450060"/>
            <a:ext cx="1864804" cy="2169261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22" y="5891974"/>
            <a:ext cx="1807849" cy="749712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8785" y="1550003"/>
            <a:ext cx="611425" cy="535590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50" y="1139380"/>
            <a:ext cx="597782" cy="521874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0884" y="4314063"/>
            <a:ext cx="556416" cy="532638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0100" y="5401627"/>
            <a:ext cx="531833" cy="517588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228" y="5360147"/>
            <a:ext cx="400907" cy="391473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3112" y="4883976"/>
            <a:ext cx="407765" cy="379316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152" y="4358640"/>
            <a:ext cx="332517" cy="3325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46977" y="1080516"/>
            <a:ext cx="6310312" cy="284140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0650" b="1" i="0">
                <a:solidFill>
                  <a:srgbClr val="000000"/>
                </a:solidFill>
                <a:latin typeface="Noto Sans SC"/>
                <a:ea typeface="Noto Sans SC"/>
              </a:rPr>
              <a:t>四层榨取,</a:t>
            </a:r>
          </a:p>
          <a:p>
            <a:pPr marL="325659">
              <a:spcBef>
                <a:spcPts val="156"/>
              </a:spcBef>
            </a:pPr>
            <a:r>
              <a:rPr sz="10650" lang="zh-CN" b="1">
                <a:latin typeface="Noto Sans SC"/>
                <a:ea typeface="Noto Sans SC"/>
              </a:rPr>
              <a:t>数学拿捏!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7200" y="4396454"/>
            <a:ext cx="4500562" cy="112671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825" b="0" i="0">
                <a:solidFill>
                  <a:srgbClr val="000000"/>
                </a:solidFill>
                <a:latin typeface="Noto Sans SC"/>
                <a:ea typeface="Noto Sans SC"/>
              </a:rPr>
              <a:t>每一个公式的背后</a:t>
            </a:r>
          </a:p>
          <a:p>
            <a:pPr>
              <a:spcBef>
                <a:spcPts val="771"/>
              </a:spcBef>
            </a:pPr>
            <a:r>
              <a:rPr sz="3825" lang="zh-CN">
                <a:latin typeface="Noto Sans SC"/>
                <a:ea typeface="Noto Sans SC"/>
              </a:rPr>
              <a:t>都是一次思维的跃迁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331" y="2297334"/>
            <a:ext cx="3588150" cy="3202686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135" y="2735770"/>
            <a:ext cx="2572937" cy="2468308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25" y="2288095"/>
            <a:ext cx="3834085" cy="1626870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446" y="2308172"/>
            <a:ext cx="3898963" cy="1599574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725" y="3956780"/>
            <a:ext cx="3916401" cy="1546574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045" y="3956786"/>
            <a:ext cx="3855243" cy="1561135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312" y="2563463"/>
            <a:ext cx="926895" cy="936402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4248" y="2611469"/>
            <a:ext cx="744765" cy="962977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462" y="4307604"/>
            <a:ext cx="788670" cy="764914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9422" y="4428744"/>
            <a:ext cx="621843" cy="550640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534" y="4050441"/>
            <a:ext cx="364236" cy="345314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056" y="2404967"/>
            <a:ext cx="354905" cy="340709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601" y="2406868"/>
            <a:ext cx="352139" cy="342621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29982" y="4049609"/>
            <a:ext cx="349472" cy="3400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7721" y="303085"/>
            <a:ext cx="11172063" cy="14144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9191"/>
              </a:lnSpc>
              <a:spcBef>
                <a:spcPts val="0"/>
              </a:spcBef>
              <a:spcAft>
                <a:spcPts val="0"/>
              </a:spcAft>
            </a:pPr>
            <a:r>
              <a:rPr sz="10200" b="1" i="0">
                <a:solidFill>
                  <a:srgbClr val="000000"/>
                </a:solidFill>
                <a:latin typeface="Noto Sans SC"/>
                <a:ea typeface="Noto Sans SC"/>
              </a:rPr>
              <a:t>新高考数学怎么考?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02390" y="2653665"/>
            <a:ext cx="1543050" cy="417957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97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00000"/>
                </a:solidFill>
                <a:latin typeface="Noto Sans SC"/>
                <a:ea typeface="Noto Sans SC"/>
              </a:rPr>
              <a:t>选填占比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1068" y="2715672"/>
            <a:ext cx="1512284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6579"/>
              </a:lnSpc>
              <a:spcBef>
                <a:spcPts val="0"/>
              </a:spcBef>
              <a:spcAft>
                <a:spcPts val="0"/>
              </a:spcAft>
            </a:pPr>
            <a:r>
              <a:rPr sz="2850" b="1" i="0">
                <a:solidFill>
                  <a:srgbClr val="000000"/>
                </a:solidFill>
                <a:latin typeface="Noto Sans SC"/>
                <a:ea typeface="Noto Sans SC"/>
              </a:rPr>
              <a:t>压轴分布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36109" y="3148107"/>
            <a:ext cx="1856612" cy="50063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37" b="0" i="0">
                <a:solidFill>
                  <a:srgbClr val="000000"/>
                </a:solidFill>
                <a:latin typeface="Noto Sans SC"/>
                <a:ea typeface="Noto Sans SC"/>
              </a:rPr>
              <a:t>选择+填空约占80分,</a:t>
            </a:r>
          </a:p>
          <a:p>
            <a:pPr>
              <a:spcBef>
                <a:spcPts val="397"/>
              </a:spcBef>
            </a:pPr>
            <a:r>
              <a:rPr sz="1537" lang="zh-CN">
                <a:latin typeface="Noto Sans SC"/>
                <a:ea typeface="Noto Sans SC"/>
              </a:rPr>
              <a:t>基础题占60%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74684" y="3177921"/>
            <a:ext cx="2590800" cy="25717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sz="1500" b="0" i="0">
                <a:solidFill>
                  <a:srgbClr val="000000"/>
                </a:solidFill>
                <a:latin typeface="Noto Sans SC"/>
                <a:ea typeface="Noto Sans SC"/>
              </a:rPr>
              <a:t>圆锥曲线+导数占压轴2道大题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56109" y="3301174"/>
            <a:ext cx="684371" cy="56187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rgbClr val="000000"/>
                </a:solidFill>
                <a:latin typeface="Noto Sans SC"/>
                <a:ea typeface="Noto Sans SC"/>
              </a:rPr>
              <a:t>基础题</a:t>
            </a:r>
          </a:p>
          <a:p>
            <a:pPr marL="58578">
              <a:spcBef>
                <a:spcPts val="879"/>
              </a:spcBef>
            </a:pPr>
            <a:r>
              <a:rPr sz="1575" lang="zh-CN">
                <a:latin typeface="Noto Sans SC"/>
                <a:ea typeface="Noto Sans SC"/>
              </a:rPr>
              <a:t>60%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22515" y="3575970"/>
            <a:ext cx="1066800" cy="25717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3846"/>
              </a:lnSpc>
              <a:spcBef>
                <a:spcPts val="0"/>
              </a:spcBef>
              <a:spcAft>
                <a:spcPts val="0"/>
              </a:spcAft>
            </a:pPr>
            <a:r>
              <a:rPr sz="1950" b="0" i="0">
                <a:solidFill>
                  <a:srgbClr val="000000"/>
                </a:solidFill>
                <a:latin typeface="Noto Sans SC"/>
                <a:ea typeface="Noto Sans SC"/>
              </a:rPr>
              <a:t>中档25%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14475" y="4337494"/>
            <a:ext cx="1513712" cy="417957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5474"/>
              </a:lnSpc>
              <a:spcBef>
                <a:spcPts val="0"/>
              </a:spcBef>
              <a:spcAft>
                <a:spcPts val="0"/>
              </a:spcAft>
            </a:pPr>
            <a:r>
              <a:rPr sz="2850" b="1" i="0">
                <a:solidFill>
                  <a:srgbClr val="000000"/>
                </a:solidFill>
                <a:latin typeface="Noto Sans SC"/>
                <a:ea typeface="Noto Sans SC"/>
              </a:rPr>
              <a:t>核心思想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0306" y="4337494"/>
            <a:ext cx="1543050" cy="417957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97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00000"/>
                </a:solidFill>
                <a:latin typeface="Noto Sans SC"/>
                <a:ea typeface="Noto Sans SC"/>
              </a:rPr>
              <a:t>得分关键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24263" y="4371975"/>
            <a:ext cx="780097" cy="59321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800" b="0" i="0">
                <a:solidFill>
                  <a:srgbClr val="000000"/>
                </a:solidFill>
                <a:latin typeface="Noto Sans SC"/>
                <a:ea typeface="Noto Sans SC"/>
              </a:rPr>
              <a:t>难是题</a:t>
            </a:r>
          </a:p>
          <a:p>
            <a:pPr marL="88677">
              <a:spcBef>
                <a:spcPts val="873"/>
              </a:spcBef>
            </a:pPr>
            <a:r>
              <a:rPr sz="1800" lang="zh-CN">
                <a:latin typeface="Noto Sans SC"/>
                <a:ea typeface="Noto Sans SC"/>
              </a:rPr>
              <a:t>15%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18094" y="4831175"/>
            <a:ext cx="2561463" cy="25717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42105"/>
              </a:lnSpc>
              <a:spcBef>
                <a:spcPts val="0"/>
              </a:spcBef>
              <a:spcAft>
                <a:spcPts val="0"/>
              </a:spcAft>
            </a:pPr>
            <a:r>
              <a:rPr sz="1425" b="0" i="0">
                <a:solidFill>
                  <a:srgbClr val="000000"/>
                </a:solidFill>
                <a:latin typeface="Noto Sans SC"/>
                <a:ea typeface="Noto Sans SC"/>
              </a:rPr>
              <a:t>函数方程+数形结合+分类讨论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04021" y="4831175"/>
            <a:ext cx="2063305" cy="25717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sz="1500" b="0" i="0">
                <a:solidFill>
                  <a:srgbClr val="000000"/>
                </a:solidFill>
                <a:latin typeface="Noto Sans SC"/>
                <a:ea typeface="Noto Sans SC"/>
              </a:rPr>
              <a:t>会做的全对=120分起步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57793" y="6081141"/>
            <a:ext cx="8023002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3306"/>
              </a:lnSpc>
              <a:spcBef>
                <a:spcPts val="0"/>
              </a:spcBef>
              <a:spcAft>
                <a:spcPts val="0"/>
              </a:spcAft>
            </a:pPr>
            <a:r>
              <a:rPr sz="3675" b="1" i="0">
                <a:solidFill>
                  <a:srgbClr val="000000"/>
                </a:solidFill>
                <a:latin typeface="Noto Sans SC"/>
                <a:ea typeface="Noto Sans SC"/>
              </a:rPr>
              <a:t>基础不丢分,中档拿稳分,难题抢步骤分!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423" y="1728705"/>
            <a:ext cx="10158793" cy="4348325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70" y="4887123"/>
            <a:ext cx="10191940" cy="1190647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863" y="1723002"/>
            <a:ext cx="7975282" cy="1191051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7104" y="2563525"/>
            <a:ext cx="1760601" cy="1575024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675" y="2613755"/>
            <a:ext cx="661514" cy="799528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425" y="2922315"/>
            <a:ext cx="640746" cy="760288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5090" y="4088561"/>
            <a:ext cx="669417" cy="640931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1565" y="2020252"/>
            <a:ext cx="645795" cy="645795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5049" y="5234273"/>
            <a:ext cx="725600" cy="5643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4818" y="626078"/>
            <a:ext cx="8560784" cy="70723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4577"/>
              </a:lnSpc>
              <a:spcBef>
                <a:spcPts val="0"/>
              </a:spcBef>
              <a:spcAft>
                <a:spcPts val="0"/>
              </a:spcAft>
            </a:pPr>
            <a:r>
              <a:rPr sz="5325" b="1" i="0">
                <a:solidFill>
                  <a:srgbClr val="000000"/>
                </a:solidFill>
                <a:latin typeface="Noto Sans SC"/>
                <a:ea typeface="Noto Sans SC"/>
              </a:rPr>
              <a:t>四层榨取法:榨干每一个考点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2812" y="2133219"/>
            <a:ext cx="1220628" cy="417957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4476"/>
              </a:lnSpc>
              <a:spcBef>
                <a:spcPts val="0"/>
              </a:spcBef>
              <a:spcAft>
                <a:spcPts val="0"/>
              </a:spcAft>
            </a:pPr>
            <a:r>
              <a:rPr sz="3150" b="1" i="0">
                <a:solidFill>
                  <a:srgbClr val="000000"/>
                </a:solidFill>
                <a:latin typeface="Noto Sans SC"/>
                <a:ea typeface="Noto Sans SC"/>
              </a:rPr>
              <a:t>残渣层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4409" y="2165318"/>
            <a:ext cx="3767518" cy="35366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3767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20100"/>
                </a:solidFill>
                <a:latin typeface="Noto Sans SC"/>
                <a:ea typeface="Noto Sans SC"/>
              </a:rPr>
              <a:t>易错点对比表+冷门考点扫盲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2812" y="3204781"/>
            <a:ext cx="1220628" cy="41786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4452"/>
              </a:lnSpc>
              <a:spcBef>
                <a:spcPts val="0"/>
              </a:spcBef>
              <a:spcAft>
                <a:spcPts val="0"/>
              </a:spcAft>
            </a:pPr>
            <a:r>
              <a:rPr sz="3150" b="1" i="0">
                <a:solidFill>
                  <a:srgbClr val="010001"/>
                </a:solidFill>
                <a:latin typeface="Noto Sans SC"/>
                <a:ea typeface="Noto Sans SC"/>
              </a:rPr>
              <a:t>精华层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2988" y="3236880"/>
            <a:ext cx="4295013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6000"/>
              </a:lnSpc>
              <a:spcBef>
                <a:spcPts val="0"/>
              </a:spcBef>
              <a:spcAft>
                <a:spcPts val="0"/>
              </a:spcAft>
            </a:pPr>
            <a:r>
              <a:rPr sz="2400" b="0" i="0">
                <a:solidFill>
                  <a:srgbClr val="020100"/>
                </a:solidFill>
                <a:latin typeface="Noto Sans SC"/>
                <a:ea typeface="Noto Sans SC"/>
              </a:rPr>
              <a:t>高考答题模板,填空式标准格式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1387" y="4214336"/>
            <a:ext cx="1192815" cy="45005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5244"/>
              </a:lnSpc>
              <a:spcBef>
                <a:spcPts val="0"/>
              </a:spcBef>
              <a:spcAft>
                <a:spcPts val="0"/>
              </a:spcAft>
            </a:pPr>
            <a:r>
              <a:rPr sz="3075" b="1" i="0">
                <a:solidFill>
                  <a:srgbClr val="000000"/>
                </a:solidFill>
                <a:latin typeface="Noto Sans SC"/>
                <a:ea typeface="Noto Sans SC"/>
              </a:rPr>
              <a:t>肉质层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18713" y="4217289"/>
            <a:ext cx="5002815" cy="38433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2273"/>
              </a:lnSpc>
              <a:spcBef>
                <a:spcPts val="0"/>
              </a:spcBef>
              <a:spcAft>
                <a:spcPts val="0"/>
              </a:spcAft>
            </a:pPr>
            <a:r>
              <a:rPr sz="2475" b="0" i="0">
                <a:solidFill>
                  <a:srgbClr val="020201"/>
                </a:solidFill>
                <a:latin typeface="Noto Sans SC"/>
                <a:ea typeface="Noto Sans SC"/>
              </a:rPr>
              <a:t>跨章节专题整合,方法对比,模型归纳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2050" y="5285898"/>
            <a:ext cx="1222152" cy="45005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3150" b="1" i="0">
                <a:solidFill>
                  <a:srgbClr val="000000"/>
                </a:solidFill>
                <a:latin typeface="Noto Sans SC"/>
                <a:ea typeface="Noto Sans SC"/>
              </a:rPr>
              <a:t>骨架层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79577" y="5318760"/>
            <a:ext cx="4939855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3733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10000"/>
                </a:solidFill>
                <a:latin typeface="Noto Sans SC"/>
                <a:ea typeface="Noto Sans SC"/>
              </a:rPr>
              <a:t>按教材章节梳理知识网络,公式全覆盖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27302" y="6296215"/>
            <a:ext cx="3801237" cy="45005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2717"/>
              </a:lnSpc>
              <a:spcBef>
                <a:spcPts val="0"/>
              </a:spcBef>
              <a:spcAft>
                <a:spcPts val="0"/>
              </a:spcAft>
            </a:pPr>
            <a:r>
              <a:rPr sz="3450" b="1" i="0">
                <a:solidFill>
                  <a:srgbClr val="000000"/>
                </a:solidFill>
                <a:latin typeface="Noto Sans SC"/>
                <a:ea typeface="Noto Sans SC"/>
              </a:rPr>
              <a:t>四层榨取,从会到精!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33" y="3704495"/>
            <a:ext cx="646366" cy="769935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32" y="2615279"/>
            <a:ext cx="679879" cy="727424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7134" y="2533498"/>
            <a:ext cx="851535" cy="580375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453" y="5493090"/>
            <a:ext cx="637127" cy="665655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8755" y="5450619"/>
            <a:ext cx="593312" cy="697734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892" y="1621440"/>
            <a:ext cx="631008" cy="649986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025" y="4685387"/>
            <a:ext cx="633031" cy="609232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3383" y="1573149"/>
            <a:ext cx="694626" cy="472535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8085" y="5541930"/>
            <a:ext cx="473467" cy="5691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3580" y="504444"/>
            <a:ext cx="7973187" cy="67513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5791"/>
              </a:lnSpc>
              <a:spcBef>
                <a:spcPts val="0"/>
              </a:spcBef>
              <a:spcAft>
                <a:spcPts val="0"/>
              </a:spcAft>
            </a:pPr>
            <a:r>
              <a:rPr sz="5025" b="1" i="0">
                <a:solidFill>
                  <a:srgbClr val="000000"/>
                </a:solidFill>
                <a:latin typeface="Noto Sans SC"/>
                <a:ea typeface="Noto Sans SC"/>
              </a:rPr>
              <a:t>骨架层:选择性必修教材全景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92705" y="722566"/>
            <a:ext cx="2954178" cy="5143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r">
              <a:lnSpc>
                <a:spcPct val="142105"/>
              </a:lnSpc>
              <a:spcBef>
                <a:spcPts val="0"/>
              </a:spcBef>
              <a:spcAft>
                <a:spcPts val="0"/>
              </a:spcAft>
            </a:pPr>
            <a:r>
              <a:rPr sz="2850" b="0" i="0">
                <a:solidFill>
                  <a:srgbClr val="000000"/>
                </a:solidFill>
                <a:latin typeface="Noto Sans SC"/>
                <a:ea typeface="Noto Sans SC"/>
              </a:rPr>
              <a:t>8章·3册·全覆盖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04797" y="1740979"/>
            <a:ext cx="9930574" cy="49930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45611"/>
              </a:lnSpc>
              <a:spcBef>
                <a:spcPts val="0"/>
              </a:spcBef>
              <a:spcAft>
                <a:spcPts val="0"/>
              </a:spcAft>
            </a:pPr>
            <a:r>
              <a:rPr sz="2700" b="0" i="0">
                <a:solidFill>
                  <a:srgbClr val="000000"/>
                </a:solidFill>
                <a:latin typeface="Noto Sans SC"/>
                <a:ea typeface="Noto Sans SC"/>
              </a:rPr>
              <a:t>「选择性必修第一册」空间向量与立体几何|直线和圆|圆锥曲线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4511" y="2828639"/>
            <a:ext cx="9637966" cy="48996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42889"/>
              </a:lnSpc>
              <a:spcBef>
                <a:spcPts val="0"/>
              </a:spcBef>
              <a:spcAft>
                <a:spcPts val="0"/>
              </a:spcAft>
            </a:pPr>
            <a:r>
              <a:rPr sz="2700" b="0" i="0">
                <a:solidFill>
                  <a:srgbClr val="000000"/>
                </a:solidFill>
                <a:latin typeface="Noto Sans SC"/>
                <a:ea typeface="Noto Sans SC"/>
              </a:rPr>
              <a:t>「选择性必修第二册」数列(等差+等比+归纳法)|导数及其应用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7456" y="3876770"/>
            <a:ext cx="10102262" cy="222723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58673">
              <a:spcBef>
                <a:spcPts val="0"/>
              </a:spcBef>
              <a:spcAft>
                <a:spcPts val="0"/>
              </a:spcAft>
            </a:pPr>
            <a:r>
              <a:rPr sz="3075" b="0" i="0">
                <a:solidFill>
                  <a:srgbClr val="000000"/>
                </a:solidFill>
                <a:latin typeface="Noto Sans SC"/>
                <a:ea typeface="Noto Sans SC"/>
              </a:rPr>
              <a:t>「选择性必修第二册」数列(等差比+归纳法)|导数及其应用</a:t>
            </a:r>
          </a:p>
          <a:p>
            <a:pPr marL="59340">
              <a:spcBef>
                <a:spcPts val="3682"/>
              </a:spcBef>
            </a:pPr>
            <a:r>
              <a:rPr sz="3075" lang="zh-CN">
                <a:latin typeface="Noto Sans SC"/>
                <a:ea typeface="Noto Sans SC"/>
              </a:rPr>
              <a:t>「选择性必修第三册」计数原理(排列组合+二项式)</a:t>
            </a:r>
          </a:p>
          <a:p>
            <a:pPr>
              <a:spcBef>
                <a:spcPts val="2718"/>
              </a:spcBef>
            </a:pPr>
            <a:r>
              <a:rPr sz="3075" lang="zh-CN">
                <a:latin typeface="Noto Sans SC"/>
                <a:ea typeface="Noto Sans SC"/>
              </a:rPr>
              <a:t>随机变量与分布|统计分析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17" y="1505925"/>
            <a:ext cx="5407914" cy="439393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685" y="1529450"/>
            <a:ext cx="5371814" cy="4366979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349" y="4282821"/>
            <a:ext cx="1352460" cy="1447704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102" y="1381982"/>
            <a:ext cx="1783115" cy="542067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9206" y="1386240"/>
            <a:ext cx="1782318" cy="533742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9547" y="4773422"/>
            <a:ext cx="1077563" cy="854455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4434" y="1918872"/>
            <a:ext cx="874204" cy="845697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677" y="1887569"/>
            <a:ext cx="872316" cy="834390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2988" y="3086195"/>
            <a:ext cx="645658" cy="783336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691" y="2981896"/>
            <a:ext cx="645608" cy="764286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6704" y="513059"/>
            <a:ext cx="692181" cy="696954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311" y="4072740"/>
            <a:ext cx="671036" cy="651999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04539" y="4175709"/>
            <a:ext cx="666559" cy="6475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0734" y="503682"/>
            <a:ext cx="9293447" cy="70723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3125"/>
              </a:lnSpc>
              <a:spcBef>
                <a:spcPts val="0"/>
              </a:spcBef>
              <a:spcAft>
                <a:spcPts val="0"/>
              </a:spcAft>
            </a:pPr>
            <a:r>
              <a:rPr sz="5400" b="1" i="0">
                <a:solidFill>
                  <a:srgbClr val="000000"/>
                </a:solidFill>
                <a:latin typeface="Noto Sans SC"/>
                <a:ea typeface="Noto Sans SC"/>
              </a:rPr>
              <a:t>肉质层①:解析几何+空间向量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36072" y="2195893"/>
            <a:ext cx="2683097" cy="35366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3767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00000"/>
                </a:solidFill>
                <a:latin typeface="Noto Sans SC"/>
                <a:ea typeface="Noto Sans SC"/>
              </a:rPr>
              <a:t>建系→坐标→法向量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9750" y="2196655"/>
            <a:ext cx="2417921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00000"/>
                </a:solidFill>
                <a:latin typeface="Noto Sans SC"/>
                <a:ea typeface="Noto Sans SC"/>
              </a:rPr>
              <a:t>设线联立韦达定理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39087" y="3176397"/>
            <a:ext cx="2417921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00000"/>
                </a:solidFill>
                <a:latin typeface="Noto Sans SC"/>
                <a:ea typeface="Noto Sans SC"/>
              </a:rPr>
              <a:t>弦长面积定点定值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36072" y="3298126"/>
            <a:ext cx="2712434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3733"/>
              </a:lnSpc>
              <a:spcBef>
                <a:spcPts val="0"/>
              </a:spcBef>
              <a:spcAft>
                <a:spcPts val="0"/>
              </a:spcAft>
            </a:pPr>
            <a:r>
              <a:rPr sz="2250" b="1" i="0">
                <a:solidFill>
                  <a:srgbClr val="000000"/>
                </a:solidFill>
                <a:latin typeface="Noto Sans SC"/>
                <a:ea typeface="Noto Sans SC"/>
              </a:rPr>
              <a:t>线面角与二面角公式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39087" y="4186713"/>
            <a:ext cx="2417921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2250" b="1" i="0">
                <a:solidFill>
                  <a:srgbClr val="000000"/>
                </a:solidFill>
                <a:latin typeface="Noto Sans SC"/>
                <a:ea typeface="Noto Sans SC"/>
              </a:rPr>
              <a:t>参数方程与极坐标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36834" y="4309205"/>
            <a:ext cx="1802415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8871"/>
              </a:lnSpc>
              <a:spcBef>
                <a:spcPts val="0"/>
              </a:spcBef>
              <a:spcAft>
                <a:spcPts val="0"/>
              </a:spcAft>
            </a:pPr>
            <a:r>
              <a:rPr sz="2325" b="1" i="0">
                <a:solidFill>
                  <a:srgbClr val="000000"/>
                </a:solidFill>
                <a:latin typeface="Noto Sans SC"/>
                <a:ea typeface="Noto Sans SC"/>
              </a:rPr>
              <a:t>距离公式汇总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9830" y="5165693"/>
            <a:ext cx="3562350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9742"/>
              </a:lnSpc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坐标系中一条直线穿过椭圆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4072" y="5257514"/>
            <a:ext cx="2976181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9742"/>
              </a:lnSpc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一个三维坐标系简笔画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10662" y="6176010"/>
            <a:ext cx="5994844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>
                <a:solidFill>
                  <a:srgbClr val="000000"/>
                </a:solidFill>
                <a:latin typeface="Noto Sans SC"/>
                <a:ea typeface="Noto Sans SC"/>
              </a:rPr>
              <a:t>解析几何:联立是王道;空间向量:建系是关键!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906" y="1461801"/>
            <a:ext cx="3971521" cy="4690586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15" y="1464772"/>
            <a:ext cx="3861339" cy="469455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74" y="1483804"/>
            <a:ext cx="3816613" cy="4712398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8435" y="4954428"/>
            <a:ext cx="1356808" cy="1028318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800" y="4994942"/>
            <a:ext cx="1343406" cy="776507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6223" y="4966143"/>
            <a:ext cx="1151286" cy="840773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197" y="3644997"/>
            <a:ext cx="703802" cy="855975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5904" y="3389661"/>
            <a:ext cx="685877" cy="838295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1766" y="3403282"/>
            <a:ext cx="687445" cy="835437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057" y="2697289"/>
            <a:ext cx="757236" cy="728662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5061" y="2630043"/>
            <a:ext cx="744290" cy="725328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24945" y="2604663"/>
            <a:ext cx="728948" cy="709890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107" y="4679955"/>
            <a:ext cx="570928" cy="551897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9785" y="4328734"/>
            <a:ext cx="571595" cy="543015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01037" y="4371787"/>
            <a:ext cx="571595" cy="5334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3828" y="99536"/>
            <a:ext cx="8396668" cy="96440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4381"/>
              </a:lnSpc>
              <a:spcBef>
                <a:spcPts val="0"/>
              </a:spcBef>
              <a:spcAft>
                <a:spcPts val="0"/>
              </a:spcAft>
            </a:pPr>
            <a:r>
              <a:rPr sz="7275" b="1" i="0">
                <a:solidFill>
                  <a:srgbClr val="050503"/>
                </a:solidFill>
                <a:latin typeface="Noto Sans SC"/>
                <a:ea typeface="Noto Sans SC"/>
              </a:rPr>
              <a:t>肉质层②:导数+数列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57013" y="1761934"/>
            <a:ext cx="2077878" cy="57864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4050" b="1" i="0">
                <a:solidFill>
                  <a:srgbClr val="000000"/>
                </a:solidFill>
                <a:latin typeface="Noto Sans SC"/>
                <a:ea typeface="Noto Sans SC"/>
              </a:rPr>
              <a:t>数列综合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42844" y="1761934"/>
            <a:ext cx="2077878" cy="57864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4050" b="1" i="0">
                <a:solidFill>
                  <a:srgbClr val="000000"/>
                </a:solidFill>
                <a:latin typeface="Noto Sans SC"/>
                <a:ea typeface="Noto Sans SC"/>
              </a:rPr>
              <a:t>概率统计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2606" y="1793367"/>
            <a:ext cx="2047112" cy="54654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0346"/>
              </a:lnSpc>
              <a:spcBef>
                <a:spcPts val="0"/>
              </a:spcBef>
              <a:spcAft>
                <a:spcPts val="0"/>
              </a:spcAft>
            </a:pPr>
            <a:r>
              <a:rPr sz="3900" b="1" i="0">
                <a:solidFill>
                  <a:srgbClr val="000000"/>
                </a:solidFill>
                <a:latin typeface="Noto Sans SC"/>
                <a:ea typeface="Noto Sans SC"/>
              </a:rPr>
              <a:t>导数综合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90731" y="2868739"/>
            <a:ext cx="2743200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30645"/>
              </a:lnSpc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通项:累加/累乘/构造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76563" y="2868739"/>
            <a:ext cx="2684621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00000"/>
                </a:solidFill>
                <a:latin typeface="Noto Sans SC"/>
                <a:ea typeface="Noto Sans SC"/>
              </a:rPr>
              <a:t>分布列→期望→决策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22152" y="2929985"/>
            <a:ext cx="2391537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30645"/>
              </a:lnSpc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求导→讨论→极值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01493" y="3692747"/>
            <a:ext cx="3000375" cy="106108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202406"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00000"/>
                </a:solidFill>
                <a:latin typeface="Noto Sans SC"/>
                <a:ea typeface="Noto Sans SC"/>
              </a:rPr>
              <a:t>二项分布与正态分布</a:t>
            </a:r>
          </a:p>
          <a:p>
            <a:pPr>
              <a:spcBef>
                <a:spcPts val="2592"/>
              </a:spcBef>
            </a:pPr>
            <a:r>
              <a:rPr sz="2250" lang="zh-CN">
                <a:latin typeface="Noto Sans SC"/>
                <a:ea typeface="Noto Sans SC"/>
              </a:rPr>
              <a:t>回归分析与独立性检验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61394" y="3756564"/>
            <a:ext cx="2865358" cy="90544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287" b="0" i="0">
                <a:solidFill>
                  <a:srgbClr val="010000"/>
                </a:solidFill>
                <a:latin typeface="Noto Sans SC"/>
                <a:ea typeface="Noto Sans SC"/>
              </a:rPr>
              <a:t>求和:裂项/错位/分组</a:t>
            </a:r>
          </a:p>
          <a:p>
            <a:pPr marL="762">
              <a:spcBef>
                <a:spcPts val="1307"/>
              </a:spcBef>
            </a:pPr>
            <a:r>
              <a:rPr sz="2287" lang="zh-CN">
                <a:latin typeface="Noto Sans SC"/>
                <a:ea typeface="Noto Sans SC"/>
              </a:rPr>
              <a:t>数列不等式证明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22819" y="3971639"/>
            <a:ext cx="2360771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sz="2175" b="0" i="0">
                <a:solidFill>
                  <a:srgbClr val="000000"/>
                </a:solidFill>
                <a:latin typeface="Noto Sans SC"/>
                <a:ea typeface="Noto Sans SC"/>
              </a:rPr>
              <a:t>零点问题与恒成立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05662" y="4798314"/>
            <a:ext cx="1510855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3733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00000"/>
                </a:solidFill>
                <a:latin typeface="Noto Sans SC"/>
                <a:ea typeface="Noto Sans SC"/>
              </a:rPr>
              <a:t>极值点偏移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39778" y="6325266"/>
            <a:ext cx="8200263" cy="5020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5420"/>
              </a:lnSpc>
              <a:spcBef>
                <a:spcPts val="0"/>
              </a:spcBef>
              <a:spcAft>
                <a:spcPts val="0"/>
              </a:spcAft>
            </a:pPr>
            <a:r>
              <a:rPr sz="3750" b="1" i="0">
                <a:solidFill>
                  <a:srgbClr val="000000"/>
                </a:solidFill>
                <a:latin typeface="Noto Sans SC"/>
                <a:ea typeface="Noto Sans SC"/>
              </a:rPr>
              <a:t>导数看讨论,数列抓通项,统计算分布!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124" y="1559744"/>
            <a:ext cx="3527012" cy="2487973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89" y="1585904"/>
            <a:ext cx="3434715" cy="2462895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649" y="1571517"/>
            <a:ext cx="3381279" cy="2481192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967" y="4295965"/>
            <a:ext cx="5301481" cy="1537144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0324" y="4289679"/>
            <a:ext cx="5275218" cy="1542573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183" y="5571396"/>
            <a:ext cx="984980" cy="1061113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5198" y="1462991"/>
            <a:ext cx="671607" cy="690659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39" y="1619059"/>
            <a:ext cx="522446" cy="522446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3193" y="1440370"/>
            <a:ext cx="349228" cy="4058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24887" y="407479"/>
            <a:ext cx="2855785" cy="76180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9562"/>
              </a:lnSpc>
              <a:spcBef>
                <a:spcPts val="0"/>
              </a:spcBef>
              <a:spcAft>
                <a:spcPts val="0"/>
              </a:spcAft>
            </a:pPr>
            <a:r>
              <a:rPr sz="5475" b="1" i="0">
                <a:solidFill>
                  <a:srgbClr val="000000"/>
                </a:solidFill>
                <a:latin typeface="Noto Sans SC"/>
                <a:ea typeface="Noto Sans SC"/>
              </a:rPr>
              <a:t>答题模板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410241"/>
            <a:ext cx="7098315" cy="77152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2532"/>
              </a:lnSpc>
              <a:spcBef>
                <a:spcPts val="0"/>
              </a:spcBef>
              <a:spcAft>
                <a:spcPts val="0"/>
              </a:spcAft>
            </a:pPr>
            <a:r>
              <a:rPr sz="5925" b="1" i="0">
                <a:solidFill>
                  <a:srgbClr val="000000"/>
                </a:solidFill>
                <a:latin typeface="Noto Sans SC"/>
                <a:ea typeface="Noto Sans SC"/>
              </a:rPr>
              <a:t>精华层:五大答题模板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83709" y="2039778"/>
            <a:ext cx="1839087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5458"/>
              </a:lnSpc>
              <a:spcBef>
                <a:spcPts val="0"/>
              </a:spcBef>
              <a:spcAft>
                <a:spcPts val="0"/>
              </a:spcAft>
            </a:pPr>
            <a:r>
              <a:rPr sz="3600" b="1" i="0">
                <a:solidFill>
                  <a:srgbClr val="000000"/>
                </a:solidFill>
                <a:latin typeface="Noto Sans SC"/>
                <a:ea typeface="Noto Sans SC"/>
              </a:rPr>
              <a:t>圆锥曲线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23046" y="2039778"/>
            <a:ext cx="1809750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7702"/>
              </a:lnSpc>
              <a:spcBef>
                <a:spcPts val="0"/>
              </a:spcBef>
              <a:spcAft>
                <a:spcPts val="0"/>
              </a:spcAft>
            </a:pPr>
            <a:r>
              <a:rPr sz="3525" b="1" i="0">
                <a:solidFill>
                  <a:srgbClr val="000000"/>
                </a:solidFill>
                <a:latin typeface="Noto Sans SC"/>
                <a:ea typeface="Noto Sans SC"/>
              </a:rPr>
              <a:t>导数综合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57119" y="2039778"/>
            <a:ext cx="1809750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7702"/>
              </a:lnSpc>
              <a:spcBef>
                <a:spcPts val="0"/>
              </a:spcBef>
              <a:spcAft>
                <a:spcPts val="0"/>
              </a:spcAft>
            </a:pPr>
            <a:r>
              <a:rPr sz="3525" b="1" i="0">
                <a:solidFill>
                  <a:srgbClr val="000000"/>
                </a:solidFill>
                <a:latin typeface="Noto Sans SC"/>
                <a:ea typeface="Noto Sans SC"/>
              </a:rPr>
              <a:t>数列大题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8643" y="2622994"/>
            <a:ext cx="2275713" cy="90773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850" b="0" i="0">
                <a:solidFill>
                  <a:srgbClr val="000000"/>
                </a:solidFill>
                <a:latin typeface="Noto Sans SC"/>
                <a:ea typeface="Noto Sans SC"/>
              </a:rPr>
              <a:t>设线→联立→</a:t>
            </a:r>
          </a:p>
          <a:p>
            <a:pPr marL="29337">
              <a:spcBef>
                <a:spcPts val="567"/>
              </a:spcBef>
            </a:pPr>
            <a:r>
              <a:rPr sz="2850" lang="zh-CN">
                <a:latin typeface="Noto Sans SC"/>
                <a:ea typeface="Noto Sans SC"/>
              </a:rPr>
              <a:t>韦达→代入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84896" y="2622994"/>
            <a:ext cx="2334387" cy="90773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3000" b="0" i="0">
                <a:solidFill>
                  <a:srgbClr val="000000"/>
                </a:solidFill>
                <a:latin typeface="Noto Sans SC"/>
                <a:ea typeface="Noto Sans SC"/>
              </a:rPr>
              <a:t>→求导→讨论</a:t>
            </a:r>
          </a:p>
          <a:p>
            <a:pPr>
              <a:spcBef>
                <a:spcPts val="567"/>
              </a:spcBef>
            </a:pPr>
            <a:r>
              <a:rPr sz="3000" lang="zh-CN">
                <a:latin typeface="Noto Sans SC"/>
                <a:ea typeface="Noto Sans SC"/>
              </a:rPr>
              <a:t>→极值→综合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48306" y="2623756"/>
            <a:ext cx="2656713" cy="90697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761">
              <a:spcBef>
                <a:spcPts val="0"/>
              </a:spcBef>
              <a:spcAft>
                <a:spcPts val="0"/>
              </a:spcAft>
            </a:pPr>
            <a:r>
              <a:rPr sz="2850" b="0" i="0">
                <a:solidFill>
                  <a:srgbClr val="000000"/>
                </a:solidFill>
                <a:latin typeface="Noto Sans SC"/>
                <a:ea typeface="Noto Sans SC"/>
              </a:rPr>
              <a:t>→求通项</a:t>
            </a:r>
          </a:p>
          <a:p>
            <a:pPr>
              <a:spcBef>
                <a:spcPts val="813"/>
              </a:spcBef>
            </a:pPr>
            <a:r>
              <a:rPr sz="2850" lang="zh-CN">
                <a:latin typeface="Noto Sans SC"/>
                <a:ea typeface="Noto Sans SC"/>
              </a:rPr>
              <a:t>→求和→不等式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59130" y="4550283"/>
            <a:ext cx="1751171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5045"/>
              </a:lnSpc>
              <a:spcBef>
                <a:spcPts val="0"/>
              </a:spcBef>
              <a:spcAft>
                <a:spcPts val="0"/>
              </a:spcAft>
            </a:pPr>
            <a:r>
              <a:rPr sz="3300" b="1" i="0">
                <a:solidFill>
                  <a:srgbClr val="000000"/>
                </a:solidFill>
                <a:latin typeface="Noto Sans SC"/>
                <a:ea typeface="Noto Sans SC"/>
              </a:rPr>
              <a:t>空间向量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03471" y="4551045"/>
            <a:ext cx="1749647" cy="45005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7386"/>
              </a:lnSpc>
              <a:spcBef>
                <a:spcPts val="0"/>
              </a:spcBef>
              <a:spcAft>
                <a:spcPts val="0"/>
              </a:spcAft>
            </a:pPr>
            <a:r>
              <a:rPr sz="3300" b="1" i="0">
                <a:solidFill>
                  <a:srgbClr val="000000"/>
                </a:solidFill>
                <a:latin typeface="Noto Sans SC"/>
                <a:ea typeface="Noto Sans SC"/>
              </a:rPr>
              <a:t>概率统计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33475" y="5102923"/>
            <a:ext cx="3418713" cy="41786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5447"/>
              </a:lnSpc>
              <a:spcBef>
                <a:spcPts val="0"/>
              </a:spcBef>
              <a:spcAft>
                <a:spcPts val="0"/>
              </a:spcAft>
            </a:pPr>
            <a:r>
              <a:rPr sz="2850" b="0" i="0">
                <a:solidFill>
                  <a:srgbClr val="000000"/>
                </a:solidFill>
                <a:latin typeface="Noto Sans SC"/>
                <a:ea typeface="Noto Sans SC"/>
              </a:rPr>
              <a:t>分布列→期望→决策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89896" y="5102923"/>
            <a:ext cx="4561713" cy="41786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5447"/>
              </a:lnSpc>
              <a:spcBef>
                <a:spcPts val="0"/>
              </a:spcBef>
              <a:spcAft>
                <a:spcPts val="0"/>
              </a:spcAft>
            </a:pPr>
            <a:r>
              <a:rPr sz="2850" b="0" i="0">
                <a:solidFill>
                  <a:srgbClr val="000000"/>
                </a:solidFill>
                <a:latin typeface="Noto Sans SC"/>
                <a:ea typeface="Noto Sans SC"/>
              </a:rPr>
              <a:t>建系→坐标→法向量→计算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5980" y="6082665"/>
            <a:ext cx="3506628" cy="417957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4476"/>
              </a:lnSpc>
              <a:spcBef>
                <a:spcPts val="0"/>
              </a:spcBef>
              <a:spcAft>
                <a:spcPts val="0"/>
              </a:spcAft>
            </a:pPr>
            <a:r>
              <a:rPr sz="3150" b="1" i="0">
                <a:solidFill>
                  <a:srgbClr val="000000"/>
                </a:solidFill>
                <a:latin typeface="Noto Sans SC"/>
                <a:ea typeface="Noto Sans SC"/>
              </a:rPr>
              <a:t>模板在手,考场不慌!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590" y="1842579"/>
            <a:ext cx="5833872" cy="3862261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89" y="1852326"/>
            <a:ext cx="5236424" cy="3860673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202" y="4590383"/>
            <a:ext cx="870040" cy="774954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463" y="2075874"/>
            <a:ext cx="726757" cy="760007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195" y="2087739"/>
            <a:ext cx="556069" cy="465767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707" y="2720530"/>
            <a:ext cx="452655" cy="3954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588" y="689610"/>
            <a:ext cx="7618571" cy="61074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3419"/>
              </a:lnSpc>
              <a:spcBef>
                <a:spcPts val="0"/>
              </a:spcBef>
              <a:spcAft>
                <a:spcPts val="0"/>
              </a:spcAft>
            </a:pPr>
            <a:r>
              <a:rPr sz="4650" b="1" i="0">
                <a:solidFill>
                  <a:srgbClr val="000000"/>
                </a:solidFill>
                <a:latin typeface="Noto Sans SC"/>
                <a:ea typeface="Noto Sans SC"/>
              </a:rPr>
              <a:t>残渣利用:易错点+冷门考点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5269" y="2038254"/>
            <a:ext cx="2926365" cy="54654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6259"/>
              </a:lnSpc>
              <a:spcBef>
                <a:spcPts val="0"/>
              </a:spcBef>
              <a:spcAft>
                <a:spcPts val="0"/>
              </a:spcAft>
            </a:pPr>
            <a:r>
              <a:rPr sz="4050" b="1" i="0">
                <a:solidFill>
                  <a:srgbClr val="000000"/>
                </a:solidFill>
                <a:latin typeface="Noto Sans SC"/>
                <a:ea typeface="Noto Sans SC"/>
              </a:rPr>
              <a:t>易错点TOP6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2027" y="2099500"/>
            <a:ext cx="2047112" cy="54654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0346"/>
              </a:lnSpc>
              <a:spcBef>
                <a:spcPts val="0"/>
              </a:spcBef>
              <a:spcAft>
                <a:spcPts val="0"/>
              </a:spcAft>
            </a:pPr>
            <a:r>
              <a:rPr sz="3900" b="1" i="0">
                <a:solidFill>
                  <a:srgbClr val="000000"/>
                </a:solidFill>
                <a:latin typeface="Noto Sans SC"/>
                <a:ea typeface="Noto Sans SC"/>
              </a:rPr>
              <a:t>冷门考点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9405" y="2730150"/>
            <a:ext cx="8633554" cy="269728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292227">
              <a:spcBef>
                <a:spcPts val="0"/>
              </a:spcBef>
              <a:spcAft>
                <a:spcPts val="0"/>
              </a:spcAft>
            </a:pPr>
            <a:r>
              <a:rPr sz="2493" b="0" i="0">
                <a:solidFill>
                  <a:srgbClr val="000000"/>
                </a:solidFill>
                <a:latin typeface="Noto Sans SC"/>
                <a:ea typeface="Noto Sans SC"/>
              </a:rPr>
              <a:t>椭圆焦点位置判断</a:t>
            </a:r>
          </a:p>
          <a:p>
            <a:pPr marL="666">
              <a:spcBef>
                <a:spcPts val="907"/>
              </a:spcBef>
            </a:pPr>
            <a:r>
              <a:rPr sz="2493" lang="zh-CN">
                <a:latin typeface="Noto Sans SC"/>
                <a:ea typeface="Noto Sans SC"/>
              </a:rPr>
              <a:t>导数单调性充要条件</a:t>
            </a:r>
          </a:p>
          <a:p>
            <a:pPr marL="1428">
              <a:spcBef>
                <a:spcPts val="1078"/>
              </a:spcBef>
            </a:pPr>
            <a:r>
              <a:rPr sz="2493" lang="zh-CN">
                <a:latin typeface="Noto Sans SC"/>
                <a:ea typeface="Noto Sans SC"/>
              </a:rPr>
              <a:t>数列n=1忘检验</a:t>
            </a:r>
          </a:p>
          <a:p>
            <a:pPr marL="666">
              <a:spcBef>
                <a:spcPts val="1079"/>
              </a:spcBef>
            </a:pPr>
            <a:r>
              <a:rPr sz="2493" lang="zh-CN">
                <a:latin typeface="Noto Sans SC"/>
                <a:ea typeface="Noto Sans SC"/>
              </a:rPr>
              <a:t>圆锥曲线△&gt;0遗漏</a:t>
            </a:r>
          </a:p>
          <a:p>
            <a:pPr>
              <a:spcBef>
                <a:spcPts val="825"/>
              </a:spcBef>
            </a:pPr>
            <a:r>
              <a:rPr sz="2493" lang="zh-CN">
                <a:latin typeface="Noto Sans SC"/>
                <a:ea typeface="Noto Sans SC"/>
              </a:rPr>
              <a:t>条件概率P(A∣B)P(A|B)P(A∣B)与P(AB)P(AB)P(AB)混淆</a:t>
            </a:r>
          </a:p>
          <a:p>
            <a:pPr marL="666">
              <a:spcBef>
                <a:spcPts val="585"/>
              </a:spcBef>
            </a:pPr>
            <a:r>
              <a:rPr sz="2493" lang="zh-CN">
                <a:latin typeface="Noto Sans SC"/>
                <a:ea typeface="Noto Sans SC"/>
              </a:rPr>
              <a:t>正态分布对称性使用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63068" y="2930747"/>
            <a:ext cx="5321617" cy="206883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762">
              <a:spcBef>
                <a:spcPts val="0"/>
              </a:spcBef>
              <a:spcAft>
                <a:spcPts val="0"/>
              </a:spcAft>
            </a:pPr>
            <a:r>
              <a:rPr sz="2512" b="0" i="0">
                <a:solidFill>
                  <a:srgbClr val="000000"/>
                </a:solidFill>
                <a:latin typeface="Noto Sans SC"/>
                <a:ea typeface="Noto Sans SC"/>
              </a:rPr>
              <a:t>抛物线焦点弦结论抛物线焦点弦结论</a:t>
            </a:r>
          </a:p>
          <a:p>
            <a:pPr marL="762">
              <a:spcBef>
                <a:spcPts val="1796"/>
              </a:spcBef>
            </a:pPr>
            <a:r>
              <a:rPr sz="2512" lang="zh-CN">
                <a:latin typeface="Noto Sans SC"/>
                <a:ea typeface="Noto Sans SC"/>
              </a:rPr>
              <a:t>二项式定理赋值法</a:t>
            </a:r>
          </a:p>
          <a:p>
            <a:pPr marL="30003">
              <a:spcBef>
                <a:spcPts val="1555"/>
              </a:spcBef>
            </a:pPr>
            <a:r>
              <a:rPr sz="2512" lang="zh-CN">
                <a:latin typeface="Noto Sans SC"/>
                <a:ea typeface="Noto Sans SC"/>
              </a:rPr>
              <a:t>回归方程预测</a:t>
            </a:r>
          </a:p>
          <a:p>
            <a:pPr>
              <a:spcBef>
                <a:spcPts val="1548"/>
              </a:spcBef>
            </a:pPr>
            <a:r>
              <a:rPr sz="2512" lang="zh-CN">
                <a:latin typeface="Noto Sans SC"/>
                <a:ea typeface="Noto Sans SC"/>
              </a:rPr>
              <a:t>独立性检验K判断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18746" y="3513200"/>
            <a:ext cx="2642830" cy="90392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666">
              <a:spcBef>
                <a:spcPts val="0"/>
              </a:spcBef>
              <a:spcAft>
                <a:spcPts val="0"/>
              </a:spcAft>
            </a:pPr>
            <a:r>
              <a:rPr sz="2512" b="0" i="0">
                <a:solidFill>
                  <a:srgbClr val="000000"/>
                </a:solidFill>
                <a:latin typeface="Noto Sans SC"/>
                <a:ea typeface="Noto Sans SC"/>
              </a:rPr>
              <a:t>二项式定理赋值法</a:t>
            </a:r>
          </a:p>
          <a:p>
            <a:pPr>
              <a:spcBef>
                <a:spcPts val="1802"/>
              </a:spcBef>
            </a:pPr>
            <a:r>
              <a:rPr sz="2512" lang="zh-CN">
                <a:latin typeface="Noto Sans SC"/>
                <a:ea typeface="Noto Sans SC"/>
              </a:rPr>
              <a:t>独立性检验K判断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74877" y="6019895"/>
            <a:ext cx="4154328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7702"/>
              </a:lnSpc>
              <a:spcBef>
                <a:spcPts val="0"/>
              </a:spcBef>
              <a:spcAft>
                <a:spcPts val="0"/>
              </a:spcAft>
            </a:pPr>
            <a:r>
              <a:rPr sz="3525" b="1" i="0">
                <a:solidFill>
                  <a:srgbClr val="000000"/>
                </a:solidFill>
                <a:latin typeface="Noto Sans SC"/>
                <a:ea typeface="Noto Sans SC"/>
              </a:rPr>
              <a:t>避开易错=多拿10分!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045" y="905541"/>
            <a:ext cx="786575" cy="982027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780" y="5213872"/>
            <a:ext cx="634174" cy="662783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811" y="3177159"/>
            <a:ext cx="622669" cy="584644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383" y="2815717"/>
            <a:ext cx="537305" cy="637158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0795" y="1673161"/>
            <a:ext cx="549710" cy="573405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9115" y="3907976"/>
            <a:ext cx="564642" cy="545662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0474" y="3703891"/>
            <a:ext cx="410660" cy="396335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7021" y="4777895"/>
            <a:ext cx="378237" cy="368781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113" y="3414445"/>
            <a:ext cx="615029" cy="2288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0730" y="747807"/>
            <a:ext cx="8884634" cy="73942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4905"/>
              </a:lnSpc>
              <a:spcBef>
                <a:spcPts val="0"/>
              </a:spcBef>
              <a:spcAft>
                <a:spcPts val="0"/>
              </a:spcAft>
            </a:pPr>
            <a:r>
              <a:rPr sz="5550" b="1" i="0">
                <a:solidFill>
                  <a:srgbClr val="000000"/>
                </a:solidFill>
                <a:latin typeface="Noto Sans SC"/>
                <a:ea typeface="Noto Sans SC"/>
              </a:rPr>
              <a:t>方法论:全程规划+刷题策略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493" y="1889760"/>
            <a:ext cx="5819108" cy="105775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29336">
              <a:spcBef>
                <a:spcPts val="0"/>
              </a:spcBef>
              <a:spcAft>
                <a:spcPts val="0"/>
              </a:spcAft>
            </a:pPr>
            <a:r>
              <a:rPr sz="2437" b="0" i="0">
                <a:solidFill>
                  <a:srgbClr val="000000"/>
                </a:solidFill>
                <a:latin typeface="Noto Sans SC"/>
                <a:ea typeface="Noto Sans SC"/>
              </a:rPr>
              <a:t>→高二上完成选必一+二,打好导数圆锥基础</a:t>
            </a:r>
          </a:p>
          <a:p>
            <a:pPr>
              <a:spcBef>
                <a:spcPts val="2760"/>
              </a:spcBef>
            </a:pPr>
            <a:r>
              <a:rPr sz="2437" lang="zh-CN">
                <a:latin typeface="Noto Sans SC"/>
                <a:ea typeface="Noto Sans SC"/>
              </a:rPr>
              <a:t>→高二下完成选必三,专题突破+模拟练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17072" y="1921192"/>
            <a:ext cx="2666333" cy="320001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761">
              <a:spcBef>
                <a:spcPts val="0"/>
              </a:spcBef>
              <a:spcAft>
                <a:spcPts val="0"/>
              </a:spcAft>
            </a:pPr>
            <a:r>
              <a:rPr sz="2287" b="0" i="0">
                <a:solidFill>
                  <a:srgbClr val="000000"/>
                </a:solidFill>
                <a:latin typeface="Noto Sans SC"/>
                <a:ea typeface="Noto Sans SC"/>
              </a:rPr>
              <a:t>每天40分钟数学</a:t>
            </a:r>
          </a:p>
          <a:p>
            <a:pPr marL="761">
              <a:spcBef>
                <a:spcPts val="2048"/>
              </a:spcBef>
            </a:pPr>
            <a:r>
              <a:rPr sz="2287" lang="zh-CN">
                <a:latin typeface="Noto Sans SC"/>
                <a:ea typeface="Noto Sans SC"/>
              </a:rPr>
              <a:t>错题本必做</a:t>
            </a:r>
          </a:p>
          <a:p>
            <a:pPr>
              <a:spcBef>
                <a:spcPts val="2043"/>
              </a:spcBef>
            </a:pPr>
            <a:r>
              <a:rPr sz="2287" lang="zh-CN">
                <a:latin typeface="Noto Sans SC"/>
                <a:ea typeface="Noto Sans SC"/>
              </a:rPr>
              <a:t>错题本必做</a:t>
            </a:r>
          </a:p>
          <a:p>
            <a:pPr>
              <a:spcBef>
                <a:spcPts val="2037"/>
              </a:spcBef>
            </a:pPr>
            <a:r>
              <a:rPr sz="2287" lang="zh-CN">
                <a:latin typeface="Noto Sans SC"/>
                <a:ea typeface="Noto Sans SC"/>
              </a:rPr>
              <a:t>计算准迷:</a:t>
            </a:r>
          </a:p>
          <a:p>
            <a:pPr>
              <a:spcBef>
                <a:spcPts val="832"/>
              </a:spcBef>
            </a:pPr>
            <a:r>
              <a:rPr sz="2287" lang="zh-CN">
                <a:latin typeface="Noto Sans SC"/>
                <a:ea typeface="Noto Sans SC"/>
              </a:rPr>
              <a:t>计算准确率=生命线</a:t>
            </a:r>
          </a:p>
          <a:p>
            <a:pPr marL="29336">
              <a:spcBef>
                <a:spcPts val="2037"/>
              </a:spcBef>
            </a:pPr>
            <a:r>
              <a:rPr sz="2287" lang="zh-CN">
                <a:latin typeface="Noto Sans SC"/>
                <a:ea typeface="Noto Sans SC"/>
              </a:rPr>
              <a:t>二级结论速记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0493" y="3359372"/>
            <a:ext cx="5184648" cy="176183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29336">
              <a:spcBef>
                <a:spcPts val="0"/>
              </a:spcBef>
              <a:spcAft>
                <a:spcPts val="0"/>
              </a:spcAft>
            </a:pPr>
            <a:r>
              <a:rPr sz="2400" b="0" i="0">
                <a:solidFill>
                  <a:srgbClr val="000000"/>
                </a:solidFill>
                <a:latin typeface="Noto Sans SC"/>
                <a:ea typeface="Noto Sans SC"/>
              </a:rPr>
              <a:t>→完成选必三,专题突破+模拟练</a:t>
            </a:r>
          </a:p>
          <a:p>
            <a:pPr marL="27812">
              <a:spcBef>
                <a:spcPts val="2265"/>
              </a:spcBef>
            </a:pPr>
            <a:r>
              <a:rPr sz="2400" lang="zh-CN">
                <a:latin typeface="Noto Sans SC"/>
                <a:ea typeface="Noto Sans SC"/>
              </a:rPr>
              <a:t>→高三一轮知识网络重建+基础题提速</a:t>
            </a:r>
          </a:p>
          <a:p>
            <a:pPr>
              <a:spcBef>
                <a:spcPts val="2748"/>
              </a:spcBef>
            </a:pPr>
            <a:r>
              <a:rPr sz="2400" lang="zh-CN">
                <a:latin typeface="Noto Sans SC"/>
                <a:ea typeface="Noto Sans SC"/>
              </a:rPr>
              <a:t>→高三一轮知识网络重建+基础题提速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22819" y="5502497"/>
            <a:ext cx="4705350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9742"/>
              </a:lnSpc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高三二轮压轴题专项+答题模板固化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3896" y="6174486"/>
            <a:ext cx="6789134" cy="41786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9675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00000"/>
                </a:solidFill>
                <a:latin typeface="Noto Sans SC"/>
                <a:ea typeface="Noto Sans SC"/>
              </a:rPr>
              <a:t>坚持刷题+整理错题=提分最短路径!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(16:9)</PresentationFormat>
  <Paragraphs>0</Paragraphs>
  <Slides>10</Slides>
  <Notes>0</Notes>
  <HiddenSlides>0</HiddenSlides>
  <MMClips>0</MMClips>
  <ScaleCrop>false</ScaleCrop>
  <HeadingPairs>
    <vt:vector baseType="variant" size="6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Noto Sans SC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001191110102MACQD9K64018705","ProduceID":"1162650872459540_0/project_7661612910598373647-files/用户上传/高考数学榨干式学习指南.pptx","ReservedCode1":"","ContentPropagator":"001191110102MACQD9K64028705","PropagateID":"1162650872459540#1783899768732","ReservedCode2":""}</vt:lpwstr>
  </property>
</Properties>
</file>