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2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3" Type="http://schemas.openxmlformats.org/officeDocument/2006/relationships/slide" Target="slides/slide1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g"/><Relationship Id="rId3" Type="http://schemas.openxmlformats.org/officeDocument/2006/relationships/image" Target="../media/image105.png"/><Relationship Id="rId4" Type="http://schemas.openxmlformats.org/officeDocument/2006/relationships/image" Target="../media/image106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18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0" Type="http://schemas.openxmlformats.org/officeDocument/2006/relationships/image" Target="../media/image80.png"/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6" Type="http://schemas.openxmlformats.org/officeDocument/2006/relationships/image" Target="../media/image72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Relationship Id="rId3" Type="http://schemas.openxmlformats.org/officeDocument/2006/relationships/image" Target="../media/image92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7" Type="http://schemas.openxmlformats.org/officeDocument/2006/relationships/image" Target="../media/image88.png"/><Relationship Id="rId18" Type="http://schemas.openxmlformats.org/officeDocument/2006/relationships/image" Target="../media/image89.png"/><Relationship Id="rId19" Type="http://schemas.openxmlformats.org/officeDocument/2006/relationships/image" Target="../media/image90.png"/><Relationship Id="rId20" Type="http://schemas.openxmlformats.org/officeDocument/2006/relationships/image" Target="../media/image91.png"/><Relationship Id="rId21" Type="http://schemas.openxmlformats.org/officeDocument/2006/relationships/image" Target="../media/image93.png"/><Relationship Id="rId22" Type="http://schemas.openxmlformats.org/officeDocument/2006/relationships/image" Target="../media/image94.png"/><Relationship Id="rId23" Type="http://schemas.openxmlformats.org/officeDocument/2006/relationships/image" Target="../media/image95.png"/><Relationship Id="rId24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98" y="4844510"/>
            <a:ext cx="2086454" cy="1577911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918" y="795465"/>
            <a:ext cx="1457229" cy="1004821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692" y="772668"/>
            <a:ext cx="776580" cy="757523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4640" y="4544758"/>
            <a:ext cx="670423" cy="7037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5971" y="1167955"/>
            <a:ext cx="7083647" cy="109299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9286"/>
              </a:lnSpc>
              <a:spcBef>
                <a:spcPts val="0"/>
              </a:spcBef>
              <a:spcAft>
                <a:spcPts val="0"/>
              </a:spcAft>
            </a:pPr>
            <a:r>
              <a:rPr sz="7875" b="1" i="0">
                <a:solidFill>
                  <a:srgbClr val="000000"/>
                </a:solidFill>
                <a:latin typeface="Noto Sans SC"/>
                <a:ea typeface="Noto Sans SC"/>
              </a:rPr>
              <a:t>高考语文榨干式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8128" y="2484500"/>
            <a:ext cx="4035647" cy="109299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0337"/>
              </a:lnSpc>
              <a:spcBef>
                <a:spcPts val="0"/>
              </a:spcBef>
              <a:spcAft>
                <a:spcPts val="0"/>
              </a:spcAft>
            </a:pPr>
            <a:r>
              <a:rPr sz="7800" b="1" i="0">
                <a:solidFill>
                  <a:srgbClr val="000000"/>
                </a:solidFill>
                <a:latin typeface="Noto Sans SC"/>
                <a:ea typeface="Noto Sans SC"/>
              </a:rPr>
              <a:t>学习指南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0203" y="3968591"/>
            <a:ext cx="8902255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489"/>
              </a:lnSpc>
              <a:spcBef>
                <a:spcPts val="0"/>
              </a:spcBef>
              <a:spcAft>
                <a:spcPts val="0"/>
              </a:spcAft>
            </a:pPr>
            <a:r>
              <a:rPr sz="3375" b="0" i="0">
                <a:solidFill>
                  <a:srgbClr val="000000"/>
                </a:solidFill>
                <a:latin typeface="Noto Sans SC"/>
                <a:ea typeface="Noto Sans SC"/>
              </a:rPr>
              <a:t>人教版·四层榨取法·从文言到作文不留死角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89727" y="5623369"/>
            <a:ext cx="2979134" cy="41795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r">
              <a:lnSpc>
                <a:spcPct val="115474"/>
              </a:lnSpc>
              <a:spcBef>
                <a:spcPts val="0"/>
              </a:spcBef>
              <a:spcAft>
                <a:spcPts val="0"/>
              </a:spcAft>
            </a:pPr>
            <a:r>
              <a:rPr sz="2850" b="0" i="0">
                <a:solidFill>
                  <a:srgbClr val="000000"/>
                </a:solidFill>
                <a:latin typeface="Noto Sans SC"/>
                <a:ea typeface="Noto Sans SC"/>
              </a:rPr>
              <a:t>高二选考语文专用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54" y="4839032"/>
            <a:ext cx="11034712" cy="976312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25" y="4591240"/>
            <a:ext cx="1170458" cy="1498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6396" y="2546508"/>
            <a:ext cx="9016555" cy="106089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4093"/>
              </a:lnSpc>
              <a:spcBef>
                <a:spcPts val="0"/>
              </a:spcBef>
              <a:spcAft>
                <a:spcPts val="0"/>
              </a:spcAft>
            </a:pPr>
            <a:r>
              <a:rPr sz="8025" b="1" i="0">
                <a:solidFill>
                  <a:srgbClr val="000000"/>
                </a:solidFill>
                <a:latin typeface="Noto Sans SC"/>
                <a:ea typeface="Noto Sans SC"/>
              </a:rPr>
              <a:t>四层榨取,语文拿捏!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3331" y="3750468"/>
            <a:ext cx="6066662" cy="193109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5175" b="0" i="0">
                <a:solidFill>
                  <a:srgbClr val="000000"/>
                </a:solidFill>
                <a:latin typeface="Noto Sans SC"/>
                <a:ea typeface="Noto Sans SC"/>
              </a:rPr>
              <a:t>文言到作文,一个不落</a:t>
            </a:r>
          </a:p>
          <a:p>
            <a:pPr marL="378809">
              <a:spcBef>
                <a:spcPts val="4321"/>
              </a:spcBef>
            </a:pPr>
            <a:r>
              <a:rPr sz="5175" lang="zh-CN">
                <a:latin typeface="Noto Sans SC"/>
                <a:ea typeface="Noto Sans SC"/>
              </a:rPr>
              <a:t>加油,高考必胜!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73" y="2734474"/>
            <a:ext cx="6568630" cy="3422351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274" y="2743295"/>
            <a:ext cx="4508588" cy="3437382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554" y="3153156"/>
            <a:ext cx="2465165" cy="2465165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597" y="3072384"/>
            <a:ext cx="1344205" cy="1301305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327" y="3054762"/>
            <a:ext cx="1218512" cy="1351787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6702" y="3213258"/>
            <a:ext cx="1280116" cy="1165479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578" y="4842055"/>
            <a:ext cx="606742" cy="1000176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0453" y="2913983"/>
            <a:ext cx="379761" cy="379761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3788" y="2913125"/>
            <a:ext cx="382253" cy="377475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000" y="2911982"/>
            <a:ext cx="373189" cy="3731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53655" y="947547"/>
            <a:ext cx="10348531" cy="13501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1614"/>
              </a:lnSpc>
              <a:spcBef>
                <a:spcPts val="0"/>
              </a:spcBef>
              <a:spcAft>
                <a:spcPts val="0"/>
              </a:spcAft>
            </a:pPr>
            <a:r>
              <a:rPr sz="9525" b="1" i="0">
                <a:solidFill>
                  <a:srgbClr val="000000"/>
                </a:solidFill>
                <a:latin typeface="Noto Sans SC"/>
                <a:ea typeface="Noto Sans SC"/>
              </a:rPr>
              <a:t>新高考语文怎么考?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4852" y="3116675"/>
            <a:ext cx="1150143" cy="50130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612" b="0" i="0">
                <a:solidFill>
                  <a:srgbClr val="000000"/>
                </a:solidFill>
                <a:latin typeface="Noto Sans SC"/>
                <a:ea typeface="Noto Sans SC"/>
              </a:rPr>
              <a:t>现代文阅读</a:t>
            </a:r>
          </a:p>
          <a:p>
            <a:pPr marL="30003">
              <a:spcBef>
                <a:spcPts val="150"/>
              </a:spcBef>
            </a:pPr>
            <a:r>
              <a:rPr sz="1612" lang="zh-CN">
                <a:latin typeface="Noto Sans SC"/>
                <a:ea typeface="Noto Sans SC"/>
              </a:rPr>
              <a:t>读35%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61427" y="3391471"/>
            <a:ext cx="891635" cy="53349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612" b="0" i="0">
                <a:solidFill>
                  <a:srgbClr val="000000"/>
                </a:solidFill>
                <a:latin typeface="Noto Sans SC"/>
                <a:ea typeface="Noto Sans SC"/>
              </a:rPr>
              <a:t>语言文字</a:t>
            </a:r>
          </a:p>
          <a:p>
            <a:pPr marL="666"/>
            <a:r>
              <a:rPr sz="1612" lang="zh-CN">
                <a:latin typeface="Noto Sans SC"/>
                <a:ea typeface="Noto Sans SC"/>
              </a:rPr>
              <a:t>运用15%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64922" y="3636454"/>
            <a:ext cx="720090" cy="5020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725" b="0" i="0">
                <a:solidFill>
                  <a:srgbClr val="000000"/>
                </a:solidFill>
                <a:latin typeface="Noto Sans SC"/>
                <a:ea typeface="Noto Sans SC"/>
              </a:rPr>
              <a:t>古诗文</a:t>
            </a:r>
          </a:p>
          <a:p>
            <a:pPr marL="118681"/>
            <a:r>
              <a:rPr sz="1725" lang="zh-CN">
                <a:latin typeface="Noto Sans SC"/>
                <a:ea typeface="Noto Sans SC"/>
              </a:rPr>
              <a:t>30%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0390" y="4521231"/>
            <a:ext cx="1689544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25343"/>
              </a:lnSpc>
              <a:spcBef>
                <a:spcPts val="0"/>
              </a:spcBef>
              <a:spcAft>
                <a:spcPts val="0"/>
              </a:spcAft>
            </a:pPr>
            <a:r>
              <a:rPr sz="2625" b="1" i="0">
                <a:solidFill>
                  <a:srgbClr val="000000"/>
                </a:solidFill>
                <a:latin typeface="Noto Sans SC"/>
                <a:ea typeface="Noto Sans SC"/>
              </a:rPr>
              <a:t>情境化命题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84969" y="4521231"/>
            <a:ext cx="1396555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25343"/>
              </a:lnSpc>
              <a:spcBef>
                <a:spcPts val="0"/>
              </a:spcBef>
              <a:spcAft>
                <a:spcPts val="0"/>
              </a:spcAft>
            </a:pPr>
            <a:r>
              <a:rPr sz="2625" b="1" i="0">
                <a:solidFill>
                  <a:srgbClr val="000000"/>
                </a:solidFill>
                <a:latin typeface="Noto Sans SC"/>
                <a:ea typeface="Noto Sans SC"/>
              </a:rPr>
              <a:t>核心素养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53812" y="4521231"/>
            <a:ext cx="1396555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25343"/>
              </a:lnSpc>
              <a:spcBef>
                <a:spcPts val="0"/>
              </a:spcBef>
              <a:spcAft>
                <a:spcPts val="0"/>
              </a:spcAft>
            </a:pPr>
            <a:r>
              <a:rPr sz="2625" b="1" i="0">
                <a:solidFill>
                  <a:srgbClr val="000000"/>
                </a:solidFill>
                <a:latin typeface="Noto Sans SC"/>
                <a:ea typeface="Noto Sans SC"/>
              </a:rPr>
              <a:t>教考衔接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4347" y="4647533"/>
            <a:ext cx="460057" cy="5020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87" b="0" i="0">
                <a:solidFill>
                  <a:srgbClr val="000000"/>
                </a:solidFill>
                <a:latin typeface="Noto Sans SC"/>
                <a:ea typeface="Noto Sans SC"/>
              </a:rPr>
              <a:t>诗文</a:t>
            </a:r>
          </a:p>
          <a:p>
            <a:r>
              <a:rPr sz="1687" lang="zh-CN">
                <a:latin typeface="Noto Sans SC"/>
                <a:ea typeface="Noto Sans SC"/>
              </a:rPr>
              <a:t>30%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74178" y="5045487"/>
            <a:ext cx="500062" cy="50130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762" b="0" i="0">
                <a:solidFill>
                  <a:srgbClr val="000000"/>
                </a:solidFill>
                <a:latin typeface="Noto Sans SC"/>
                <a:ea typeface="Noto Sans SC"/>
              </a:rPr>
              <a:t>作文</a:t>
            </a:r>
          </a:p>
          <a:p>
            <a:pPr marL="761">
              <a:spcBef>
                <a:spcPts val="150"/>
              </a:spcBef>
            </a:pPr>
            <a:r>
              <a:rPr sz="1762" lang="zh-CN">
                <a:latin typeface="Noto Sans SC"/>
                <a:ea typeface="Noto Sans SC"/>
              </a:rPr>
              <a:t>20%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53512" y="5136642"/>
            <a:ext cx="1892236" cy="53349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12" b="0" i="0">
                <a:solidFill>
                  <a:srgbClr val="000000"/>
                </a:solidFill>
                <a:latin typeface="Noto Sans SC"/>
                <a:ea typeface="Noto Sans SC"/>
              </a:rPr>
              <a:t>语言建构/思维发展</a:t>
            </a:r>
          </a:p>
          <a:p>
            <a:pPr marL="30003"/>
            <a:r>
              <a:rPr sz="1612" lang="zh-CN">
                <a:latin typeface="Noto Sans SC"/>
                <a:ea typeface="Noto Sans SC"/>
              </a:rPr>
              <a:t>审美鉴赏/文化传承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03259" y="5136642"/>
            <a:ext cx="1150143" cy="53425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 marL="29337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rgbClr val="000000"/>
                </a:solidFill>
                <a:latin typeface="Noto Sans SC"/>
                <a:ea typeface="Noto Sans SC"/>
              </a:rPr>
              <a:t>回归教材,</a:t>
            </a:r>
          </a:p>
          <a:p>
            <a:r>
              <a:rPr sz="1650" lang="zh-CN">
                <a:latin typeface="Noto Sans SC"/>
                <a:ea typeface="Noto Sans SC"/>
              </a:rPr>
              <a:t>弱化偏难怪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6094" y="5137404"/>
            <a:ext cx="1828800" cy="25717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22727"/>
              </a:lnSpc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rgbClr val="000000"/>
                </a:solidFill>
                <a:latin typeface="Noto Sans SC"/>
                <a:ea typeface="Noto Sans SC"/>
              </a:rPr>
              <a:t>真实情境+任务驱动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43325" y="6298501"/>
            <a:ext cx="4646771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485"/>
              </a:lnSpc>
              <a:spcBef>
                <a:spcPts val="0"/>
              </a:spcBef>
              <a:spcAft>
                <a:spcPts val="0"/>
              </a:spcAft>
            </a:pPr>
            <a:r>
              <a:rPr sz="2475" b="1" i="0">
                <a:solidFill>
                  <a:srgbClr val="000000"/>
                </a:solidFill>
                <a:latin typeface="Noto Sans SC"/>
                <a:ea typeface="Noto Sans SC"/>
              </a:rPr>
              <a:t>得阅读者得语文,得作文者得高分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90" y="2648322"/>
            <a:ext cx="7608189" cy="3563509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895" y="3505104"/>
            <a:ext cx="1980833" cy="2580798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546" y="2506122"/>
            <a:ext cx="3145854" cy="820864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828" y="1296447"/>
            <a:ext cx="1480087" cy="849153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3422" y="4076701"/>
            <a:ext cx="972216" cy="967450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8952" y="2994578"/>
            <a:ext cx="967263" cy="910084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9577" y="1920716"/>
            <a:ext cx="1032284" cy="751617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7588" y="5283136"/>
            <a:ext cx="843759" cy="705516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4361" y="3191779"/>
            <a:ext cx="706755" cy="7067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7352" y="315372"/>
            <a:ext cx="10533221" cy="90011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7386"/>
              </a:lnSpc>
              <a:spcBef>
                <a:spcPts val="0"/>
              </a:spcBef>
              <a:spcAft>
                <a:spcPts val="0"/>
              </a:spcAft>
            </a:pPr>
            <a:r>
              <a:rPr sz="6600" b="1" i="0">
                <a:solidFill>
                  <a:srgbClr val="000000"/>
                </a:solidFill>
                <a:latin typeface="Noto Sans SC"/>
                <a:ea typeface="Noto Sans SC"/>
              </a:rPr>
              <a:t>四层榨取法:榨干每一个考点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4393" y="1911191"/>
            <a:ext cx="2760345" cy="410708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556831">
              <a:spcBef>
                <a:spcPts val="0"/>
              </a:spcBef>
              <a:spcAft>
                <a:spcPts val="0"/>
              </a:spcAft>
            </a:pPr>
            <a:r>
              <a:rPr sz="5437" b="1" i="0">
                <a:solidFill>
                  <a:srgbClr val="000000"/>
                </a:solidFill>
                <a:latin typeface="Noto Sans SC"/>
                <a:ea typeface="Noto Sans SC"/>
              </a:rPr>
              <a:t>骨架层</a:t>
            </a:r>
          </a:p>
          <a:p>
            <a:pPr marL="556069">
              <a:spcBef>
                <a:spcPts val="3092"/>
              </a:spcBef>
            </a:pPr>
            <a:r>
              <a:rPr sz="5437" lang="zh-CN" b="1">
                <a:latin typeface="Noto Sans SC"/>
                <a:ea typeface="Noto Sans SC"/>
              </a:rPr>
              <a:t>肉质层</a:t>
            </a:r>
          </a:p>
          <a:p>
            <a:pPr marL="526827">
              <a:spcBef>
                <a:spcPts val="2844"/>
              </a:spcBef>
            </a:pPr>
            <a:r>
              <a:rPr sz="5437" lang="zh-CN" b="1">
                <a:latin typeface="Noto Sans SC"/>
                <a:ea typeface="Noto Sans SC"/>
              </a:rPr>
              <a:t>精华层</a:t>
            </a:r>
          </a:p>
          <a:p>
            <a:pPr>
              <a:spcBef>
                <a:spcPts val="2609"/>
              </a:spcBef>
            </a:pPr>
            <a:r>
              <a:rPr sz="5437" lang="zh-CN" b="1">
                <a:latin typeface="Noto Sans SC"/>
                <a:ea typeface="Noto Sans SC"/>
              </a:rPr>
              <a:t>残渣利用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46515" y="2090737"/>
            <a:ext cx="4151947" cy="38385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325" b="1" i="0">
                <a:solidFill>
                  <a:srgbClr val="000000"/>
                </a:solidFill>
                <a:latin typeface="Noto Sans SC"/>
                <a:ea typeface="Noto Sans SC"/>
              </a:rPr>
              <a:t>人教版5册教材目录→脑中地图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34156" y="2900076"/>
            <a:ext cx="1422844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9176"/>
              </a:lnSpc>
              <a:spcBef>
                <a:spcPts val="0"/>
              </a:spcBef>
              <a:spcAft>
                <a:spcPts val="0"/>
              </a:spcAft>
            </a:pPr>
            <a:r>
              <a:rPr sz="2550" b="1" i="0">
                <a:solidFill>
                  <a:srgbClr val="000000"/>
                </a:solidFill>
                <a:latin typeface="Noto Sans SC"/>
                <a:ea typeface="Noto Sans SC"/>
              </a:rPr>
              <a:t>一层不落!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47563" y="2991231"/>
            <a:ext cx="3132391" cy="75314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175" b="0" i="0">
                <a:solidFill>
                  <a:srgbClr val="000000"/>
                </a:solidFill>
                <a:latin typeface="Noto Sans SC"/>
                <a:ea typeface="Noto Sans SC"/>
              </a:rPr>
              <a:t>文言文/古诗词/现代文/</a:t>
            </a:r>
          </a:p>
          <a:p>
            <a:r>
              <a:rPr sz="2175" lang="zh-CN">
                <a:latin typeface="Noto Sans SC"/>
                <a:ea typeface="Noto Sans SC"/>
              </a:rPr>
              <a:t>语用/作文专题深度解析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7277" y="4166997"/>
            <a:ext cx="3675459" cy="73990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00000"/>
                </a:solidFill>
                <a:latin typeface="Noto Sans SC"/>
                <a:ea typeface="Noto Sans SC"/>
              </a:rPr>
              <a:t>高频实词100+万能答题公式</a:t>
            </a:r>
          </a:p>
          <a:p>
            <a:pPr marL="30384">
              <a:spcBef>
                <a:spcPts val="225"/>
              </a:spcBef>
            </a:pPr>
            <a:r>
              <a:rPr sz="2250" lang="zh-CN">
                <a:latin typeface="Noto Sans SC"/>
                <a:ea typeface="Noto Sans SC"/>
              </a:rPr>
              <a:t>+作文框架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55240" y="5441251"/>
            <a:ext cx="4412265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3733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00000"/>
                </a:solidFill>
                <a:latin typeface="Noto Sans SC"/>
                <a:ea typeface="Noto Sans SC"/>
              </a:rPr>
              <a:t>文化常识易错+冷门考点+时政素材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21815" y="6297739"/>
            <a:ext cx="2919031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2700" b="0" i="0">
                <a:solidFill>
                  <a:srgbClr val="000000"/>
                </a:solidFill>
                <a:latin typeface="Noto Sans SC"/>
                <a:ea typeface="Noto Sans SC"/>
              </a:rPr>
              <a:t>四层榨取,没有遗漏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6" y="1709404"/>
            <a:ext cx="11051095" cy="4510942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12" y="1706499"/>
            <a:ext cx="11079204" cy="848963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688" y="2668428"/>
            <a:ext cx="820852" cy="792384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829" y="4314078"/>
            <a:ext cx="756189" cy="846551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688" y="5239283"/>
            <a:ext cx="717994" cy="789317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8780" y="1235297"/>
            <a:ext cx="669169" cy="816292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0355" y="3522354"/>
            <a:ext cx="721518" cy="6977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056" y="472249"/>
            <a:ext cx="9060465" cy="73933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2132"/>
              </a:lnSpc>
              <a:spcBef>
                <a:spcPts val="0"/>
              </a:spcBef>
              <a:spcAft>
                <a:spcPts val="0"/>
              </a:spcAft>
            </a:pPr>
            <a:r>
              <a:rPr sz="5700" b="1" i="0">
                <a:solidFill>
                  <a:srgbClr val="000000"/>
                </a:solidFill>
                <a:latin typeface="Noto Sans SC"/>
                <a:ea typeface="Noto Sans SC"/>
              </a:rPr>
              <a:t>骨架层:人教版五册教材全景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65621" y="1855374"/>
            <a:ext cx="1430178" cy="5143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sz="3750" b="1" i="0">
                <a:solidFill>
                  <a:srgbClr val="000000"/>
                </a:solidFill>
                <a:latin typeface="Noto Sans SC"/>
                <a:ea typeface="Noto Sans SC"/>
              </a:rPr>
              <a:t>必修下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1621" y="1855374"/>
            <a:ext cx="1430178" cy="5143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sz="3750" b="1" i="0">
                <a:solidFill>
                  <a:srgbClr val="000000"/>
                </a:solidFill>
                <a:latin typeface="Noto Sans SC"/>
                <a:ea typeface="Noto Sans SC"/>
              </a:rPr>
              <a:t>选必上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8284" y="1855374"/>
            <a:ext cx="1430178" cy="5143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sz="3750" b="1" i="0">
                <a:solidFill>
                  <a:srgbClr val="000000"/>
                </a:solidFill>
                <a:latin typeface="Noto Sans SC"/>
                <a:ea typeface="Noto Sans SC"/>
              </a:rPr>
              <a:t>选必中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35705" y="1855374"/>
            <a:ext cx="1400937" cy="5143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0204"/>
              </a:lnSpc>
              <a:spcBef>
                <a:spcPts val="0"/>
              </a:spcBef>
              <a:spcAft>
                <a:spcPts val="0"/>
              </a:spcAft>
            </a:pPr>
            <a:r>
              <a:rPr sz="3675" b="1" i="0">
                <a:solidFill>
                  <a:srgbClr val="000000"/>
                </a:solidFill>
                <a:latin typeface="Noto Sans SC"/>
                <a:ea typeface="Noto Sans SC"/>
              </a:rPr>
              <a:t>选必下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6119" y="1856136"/>
            <a:ext cx="1428750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1240"/>
              </a:lnSpc>
              <a:spcBef>
                <a:spcPts val="0"/>
              </a:spcBef>
              <a:spcAft>
                <a:spcPts val="0"/>
              </a:spcAft>
            </a:pPr>
            <a:r>
              <a:rPr sz="3750" b="1" i="0">
                <a:solidFill>
                  <a:srgbClr val="000000"/>
                </a:solidFill>
                <a:latin typeface="Noto Sans SC"/>
                <a:ea typeface="Noto Sans SC"/>
              </a:rPr>
              <a:t>必修上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59690" y="2711862"/>
            <a:ext cx="9213151" cy="317944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4050" b="0" i="0">
                <a:solidFill>
                  <a:srgbClr val="000000"/>
                </a:solidFill>
                <a:latin typeface="Noto Sans SC"/>
                <a:ea typeface="Noto Sans SC"/>
              </a:rPr>
              <a:t>青春/劳动/诗歌/乡土/文言</a:t>
            </a:r>
          </a:p>
          <a:p>
            <a:pPr>
              <a:spcBef>
                <a:spcPts val="2687"/>
              </a:spcBef>
            </a:pPr>
            <a:r>
              <a:rPr sz="4050" lang="zh-CN">
                <a:latin typeface="Noto Sans SC"/>
                <a:ea typeface="Noto Sans SC"/>
              </a:rPr>
              <a:t>信息/小说/戏曲/议论/文言</a:t>
            </a:r>
          </a:p>
          <a:p>
            <a:pPr marL="761">
              <a:spcBef>
                <a:spcPts val="2693"/>
              </a:spcBef>
            </a:pPr>
            <a:r>
              <a:rPr sz="4050" lang="zh-CN">
                <a:latin typeface="Noto Sans SC"/>
                <a:ea typeface="Noto Sans SC"/>
              </a:rPr>
              <a:t>逻辑/古诗/小说/文言理论/诗赋/小说/文言</a:t>
            </a:r>
          </a:p>
          <a:p>
            <a:pPr>
              <a:spcBef>
                <a:spcPts val="2693"/>
              </a:spcBef>
            </a:pPr>
            <a:r>
              <a:rPr sz="4050" lang="zh-CN">
                <a:latin typeface="Noto Sans SC"/>
                <a:ea typeface="Noto Sans SC"/>
              </a:rPr>
              <a:t>诗歌/语言/散文/话剧/文言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5321" y="6358985"/>
            <a:ext cx="4091368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5714"/>
              </a:lnSpc>
              <a:spcBef>
                <a:spcPts val="0"/>
              </a:spcBef>
              <a:spcAft>
                <a:spcPts val="0"/>
              </a:spcAft>
            </a:pPr>
            <a:r>
              <a:rPr sz="2625" b="0" i="0">
                <a:solidFill>
                  <a:srgbClr val="030000"/>
                </a:solidFill>
                <a:latin typeface="Noto Sans SC"/>
                <a:ea typeface="Noto Sans SC"/>
              </a:rPr>
              <a:t>5册教材,按目录逐单元扫描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40" y="2011907"/>
            <a:ext cx="6227254" cy="3332628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564" y="2017799"/>
            <a:ext cx="4462272" cy="3333607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139" y="4371956"/>
            <a:ext cx="1129474" cy="118666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2287" y="2348186"/>
            <a:ext cx="903636" cy="955951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822" y="4334485"/>
            <a:ext cx="565213" cy="840694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0125" y="3921347"/>
            <a:ext cx="445487" cy="407574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8501" y="3281838"/>
            <a:ext cx="379582" cy="408051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778" y="4568475"/>
            <a:ext cx="353568" cy="353568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625" y="3328797"/>
            <a:ext cx="350827" cy="355568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113" y="2557547"/>
            <a:ext cx="340233" cy="3496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7221" y="410241"/>
            <a:ext cx="10996231" cy="77152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3846"/>
              </a:lnSpc>
              <a:spcBef>
                <a:spcPts val="0"/>
              </a:spcBef>
              <a:spcAft>
                <a:spcPts val="0"/>
              </a:spcAft>
            </a:pPr>
            <a:r>
              <a:rPr sz="5850" b="1" i="0">
                <a:solidFill>
                  <a:srgbClr val="000000"/>
                </a:solidFill>
                <a:latin typeface="Noto Sans SC"/>
                <a:ea typeface="Noto Sans SC"/>
              </a:rPr>
              <a:t>肉质层①:文言文-高考语文第一关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4690" y="1762696"/>
            <a:ext cx="1109281" cy="54654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2464"/>
              </a:lnSpc>
              <a:spcBef>
                <a:spcPts val="0"/>
              </a:spcBef>
              <a:spcAft>
                <a:spcPts val="0"/>
              </a:spcAft>
            </a:pPr>
            <a:r>
              <a:rPr sz="4200" b="1" i="0">
                <a:solidFill>
                  <a:srgbClr val="000000"/>
                </a:solidFill>
                <a:latin typeface="Noto Sans SC"/>
                <a:ea typeface="Noto Sans SC"/>
              </a:rPr>
              <a:t>技巧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78280" y="1762696"/>
            <a:ext cx="2017871" cy="54654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510"/>
              </a:lnSpc>
              <a:spcBef>
                <a:spcPts val="0"/>
              </a:spcBef>
              <a:spcAft>
                <a:spcPts val="0"/>
              </a:spcAft>
            </a:pPr>
            <a:r>
              <a:rPr sz="3825" b="1" i="0">
                <a:solidFill>
                  <a:srgbClr val="000000"/>
                </a:solidFill>
                <a:latin typeface="Noto Sans SC"/>
                <a:ea typeface="Noto Sans SC"/>
              </a:rPr>
              <a:t>高频实词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0493" y="2563368"/>
            <a:ext cx="5584602" cy="35366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3767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00000"/>
                </a:solidFill>
                <a:latin typeface="Noto Sans SC"/>
                <a:ea typeface="Noto Sans SC"/>
              </a:rPr>
              <a:t>①断句:看标志词(日/也//者/也)+找对称结构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04988" y="2593943"/>
            <a:ext cx="2917602" cy="237420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400" b="0" i="0">
                <a:solidFill>
                  <a:srgbClr val="000000"/>
                </a:solidFill>
                <a:latin typeface="Noto Sans SC"/>
                <a:ea typeface="Noto Sans SC"/>
              </a:rPr>
              <a:t>兵:武器→军队→战争</a:t>
            </a:r>
          </a:p>
          <a:p>
            <a:pPr>
              <a:spcBef>
                <a:spcPts val="2519"/>
              </a:spcBef>
            </a:pPr>
            <a:r>
              <a:rPr sz="2400" lang="zh-CN">
                <a:latin typeface="Noto Sans SC"/>
                <a:ea typeface="Noto Sans SC"/>
              </a:rPr>
              <a:t>绝:断绝→极→越过</a:t>
            </a:r>
          </a:p>
          <a:p>
            <a:pPr>
              <a:spcBef>
                <a:spcPts val="2519"/>
              </a:spcBef>
            </a:pPr>
            <a:r>
              <a:rPr sz="2400" lang="zh-CN">
                <a:latin typeface="Noto Sans SC"/>
                <a:ea typeface="Noto Sans SC"/>
              </a:rPr>
              <a:t>度:度量→制度→推测</a:t>
            </a:r>
          </a:p>
          <a:p>
            <a:pPr>
              <a:spcBef>
                <a:spcPts val="2519"/>
              </a:spcBef>
            </a:pPr>
            <a:r>
              <a:rPr sz="2400" lang="zh-CN">
                <a:latin typeface="Noto Sans SC"/>
                <a:ea typeface="Noto Sans SC"/>
              </a:rPr>
              <a:t>诚:真心→确实→假使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9171" y="3329463"/>
            <a:ext cx="5231415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5469"/>
              </a:lnSpc>
              <a:spcBef>
                <a:spcPts val="0"/>
              </a:spcBef>
              <a:spcAft>
                <a:spcPts val="0"/>
              </a:spcAft>
            </a:pPr>
            <a:r>
              <a:rPr sz="2400" b="0" i="0">
                <a:solidFill>
                  <a:srgbClr val="000000"/>
                </a:solidFill>
                <a:latin typeface="Noto Sans SC"/>
                <a:ea typeface="Noto Sans SC"/>
              </a:rPr>
              <a:t>2翻译公式:留(专有名)+删(虚词)+换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69409" y="3696081"/>
            <a:ext cx="3972687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9176"/>
              </a:lnSpc>
              <a:spcBef>
                <a:spcPts val="0"/>
              </a:spcBef>
              <a:spcAft>
                <a:spcPts val="0"/>
              </a:spcAft>
            </a:pPr>
            <a:r>
              <a:rPr sz="2550" b="0" i="0">
                <a:solidFill>
                  <a:srgbClr val="000000"/>
                </a:solidFill>
                <a:latin typeface="Noto Sans SC"/>
                <a:ea typeface="Noto Sans SC"/>
              </a:rPr>
              <a:t>(古阳今)+调(倒装)+补(省略)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0493" y="4553331"/>
            <a:ext cx="4881181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3733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00000"/>
                </a:solidFill>
                <a:latin typeface="Noto Sans SC"/>
                <a:ea typeface="Noto Sans SC"/>
              </a:rPr>
              <a:t>③采分点:关键词1分+句式1分+通顺1分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63430" y="6047422"/>
            <a:ext cx="6241065" cy="61083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1794"/>
              </a:lnSpc>
              <a:spcBef>
                <a:spcPts val="0"/>
              </a:spcBef>
              <a:spcAft>
                <a:spcPts val="0"/>
              </a:spcAft>
            </a:pPr>
            <a:r>
              <a:rPr sz="4725" b="1" i="0">
                <a:solidFill>
                  <a:srgbClr val="000000"/>
                </a:solidFill>
                <a:latin typeface="Noto Sans SC"/>
                <a:ea typeface="Noto Sans SC"/>
              </a:rPr>
              <a:t>留删换调补,翻译五步法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206" y="1757529"/>
            <a:ext cx="3877246" cy="4186474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470" y="1758191"/>
            <a:ext cx="3866673" cy="4185721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" y="1762717"/>
            <a:ext cx="3857148" cy="4180957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2963" y="4713600"/>
            <a:ext cx="861917" cy="1076205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8287" y="1947700"/>
            <a:ext cx="823436" cy="756799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7097" y="3819525"/>
            <a:ext cx="777428" cy="648652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7825" y="3302222"/>
            <a:ext cx="576262" cy="57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79771" y="139255"/>
            <a:ext cx="7968805" cy="57864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4741"/>
              </a:lnSpc>
              <a:spcBef>
                <a:spcPts val="0"/>
              </a:spcBef>
              <a:spcAft>
                <a:spcPts val="0"/>
              </a:spcAft>
            </a:pPr>
            <a:r>
              <a:rPr sz="4350" b="1" i="0">
                <a:solidFill>
                  <a:srgbClr val="030402"/>
                </a:solidFill>
                <a:latin typeface="Noto Sans SC"/>
                <a:ea typeface="Noto Sans SC"/>
              </a:rPr>
              <a:t>肉质层②:古诗词+现代文+语用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6877" y="1151953"/>
            <a:ext cx="2337244" cy="4822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3327"/>
              </a:lnSpc>
              <a:spcBef>
                <a:spcPts val="0"/>
              </a:spcBef>
              <a:spcAft>
                <a:spcPts val="0"/>
              </a:spcAft>
            </a:pPr>
            <a:r>
              <a:rPr sz="3675" b="1" i="0">
                <a:solidFill>
                  <a:srgbClr val="000000"/>
                </a:solidFill>
                <a:latin typeface="Noto Sans SC"/>
                <a:ea typeface="Noto Sans SC"/>
              </a:rPr>
              <a:t>古诗词鉴赏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83372" y="1151953"/>
            <a:ext cx="2337244" cy="4822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3327"/>
              </a:lnSpc>
              <a:spcBef>
                <a:spcPts val="0"/>
              </a:spcBef>
              <a:spcAft>
                <a:spcPts val="0"/>
              </a:spcAft>
            </a:pPr>
            <a:r>
              <a:rPr sz="3675" b="1" i="0">
                <a:solidFill>
                  <a:srgbClr val="000000"/>
                </a:solidFill>
                <a:latin typeface="Noto Sans SC"/>
                <a:ea typeface="Noto Sans SC"/>
              </a:rPr>
              <a:t>现代文阅读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4793" y="1151953"/>
            <a:ext cx="2776918" cy="4822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7723"/>
              </a:lnSpc>
              <a:spcBef>
                <a:spcPts val="0"/>
              </a:spcBef>
              <a:spcAft>
                <a:spcPts val="0"/>
              </a:spcAft>
            </a:pPr>
            <a:r>
              <a:rPr sz="3525" b="1" i="0">
                <a:solidFill>
                  <a:srgbClr val="000000"/>
                </a:solidFill>
                <a:latin typeface="Noto Sans SC"/>
                <a:ea typeface="Noto Sans SC"/>
              </a:rPr>
              <a:t>语言文字运用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731" y="1980819"/>
            <a:ext cx="1863947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5714"/>
              </a:lnSpc>
              <a:spcBef>
                <a:spcPts val="0"/>
              </a:spcBef>
              <a:spcAft>
                <a:spcPts val="0"/>
              </a:spcAft>
            </a:pPr>
            <a:r>
              <a:rPr sz="2625" b="1" i="0">
                <a:solidFill>
                  <a:srgbClr val="010000"/>
                </a:solidFill>
                <a:latin typeface="Noto Sans SC"/>
                <a:ea typeface="Noto Sans SC"/>
              </a:rPr>
              <a:t>意象意境表: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2478" y="2042064"/>
            <a:ext cx="2567368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5714"/>
              </a:lnSpc>
              <a:spcBef>
                <a:spcPts val="0"/>
              </a:spcBef>
              <a:spcAft>
                <a:spcPts val="0"/>
              </a:spcAft>
            </a:pPr>
            <a:r>
              <a:rPr sz="2625" b="1" i="0">
                <a:solidFill>
                  <a:srgbClr val="010000"/>
                </a:solidFill>
                <a:latin typeface="Noto Sans SC"/>
                <a:ea typeface="Noto Sans SC"/>
              </a:rPr>
              <a:t>成语辨析六字诀: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75321" y="2317623"/>
            <a:ext cx="3312414" cy="240639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725" b="0" i="0">
                <a:solidFill>
                  <a:srgbClr val="000000"/>
                </a:solidFill>
                <a:latin typeface="Noto Sans SC"/>
                <a:ea typeface="Noto Sans SC"/>
              </a:rPr>
              <a:t>论述类:</a:t>
            </a:r>
          </a:p>
          <a:p>
            <a:pPr marL="29241">
              <a:spcBef>
                <a:spcPts val="337"/>
              </a:spcBef>
            </a:pPr>
            <a:r>
              <a:rPr sz="2725" lang="zh-CN">
                <a:latin typeface="Noto Sans SC"/>
                <a:ea typeface="Noto Sans SC"/>
              </a:rPr>
              <a:t>论点+论据+论证方法</a:t>
            </a:r>
          </a:p>
          <a:p>
            <a:pPr marL="29241">
              <a:spcBef>
                <a:spcPts val="2747"/>
              </a:spcBef>
            </a:pPr>
            <a:r>
              <a:rPr sz="2725" lang="zh-CN">
                <a:latin typeface="Noto Sans SC"/>
                <a:ea typeface="Noto Sans SC"/>
              </a:rPr>
              <a:t>文学类:</a:t>
            </a:r>
          </a:p>
          <a:p>
            <a:pPr marL="28575">
              <a:spcBef>
                <a:spcPts val="331"/>
              </a:spcBef>
            </a:pPr>
            <a:r>
              <a:rPr sz="2725" lang="zh-CN">
                <a:latin typeface="Noto Sans SC"/>
                <a:ea typeface="Noto Sans SC"/>
              </a:rPr>
              <a:t>四维法(人物/情节/</a:t>
            </a:r>
          </a:p>
          <a:p>
            <a:pPr>
              <a:spcBef>
                <a:spcPts val="89"/>
              </a:spcBef>
            </a:pPr>
            <a:r>
              <a:rPr sz="2725" lang="zh-CN">
                <a:latin typeface="Noto Sans SC"/>
                <a:ea typeface="Noto Sans SC"/>
              </a:rPr>
              <a:t>环境/主题)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7969" y="2409444"/>
            <a:ext cx="3213544" cy="81514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761">
              <a:spcBef>
                <a:spcPts val="0"/>
              </a:spcBef>
              <a:spcAft>
                <a:spcPts val="0"/>
              </a:spcAft>
            </a:pPr>
            <a:r>
              <a:rPr sz="2962" b="0" i="0">
                <a:solidFill>
                  <a:srgbClr val="000000"/>
                </a:solidFill>
                <a:latin typeface="Noto Sans SC"/>
                <a:ea typeface="Noto Sans SC"/>
              </a:rPr>
              <a:t>月→→思乡/</a:t>
            </a:r>
          </a:p>
          <a:p>
            <a:pPr>
              <a:spcBef>
                <a:spcPts val="90"/>
              </a:spcBef>
            </a:pPr>
            <a:r>
              <a:rPr sz="2962" lang="zh-CN">
                <a:latin typeface="Noto Sans SC"/>
                <a:ea typeface="Noto Sans SC"/>
              </a:rPr>
              <a:t>柳→离别/梅→高洁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73237" y="2501360"/>
            <a:ext cx="3404425" cy="121234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775" b="0" i="0">
                <a:solidFill>
                  <a:srgbClr val="000000"/>
                </a:solidFill>
                <a:latin typeface="Noto Sans SC"/>
                <a:ea typeface="Noto Sans SC"/>
              </a:rPr>
              <a:t>望文生义/对象误用</a:t>
            </a:r>
          </a:p>
          <a:p>
            <a:pPr marL="27050">
              <a:spcBef>
                <a:spcPts val="77"/>
              </a:spcBef>
            </a:pPr>
            <a:r>
              <a:rPr sz="2775" lang="zh-CN">
                <a:latin typeface="Noto Sans SC"/>
                <a:ea typeface="Noto Sans SC"/>
              </a:rPr>
              <a:t>衰贬颠倒/重复赘余/</a:t>
            </a:r>
          </a:p>
          <a:p>
            <a:r>
              <a:rPr sz="2775" lang="zh-CN">
                <a:latin typeface="Noto Sans SC"/>
                <a:ea typeface="Noto Sans SC"/>
              </a:rPr>
              <a:t>谦敬错位/矛盾不合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8731" y="3481006"/>
            <a:ext cx="1512284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5714"/>
              </a:lnSpc>
              <a:spcBef>
                <a:spcPts val="0"/>
              </a:spcBef>
              <a:spcAft>
                <a:spcPts val="0"/>
              </a:spcAft>
            </a:pPr>
            <a:r>
              <a:rPr sz="2625" b="1" i="0">
                <a:solidFill>
                  <a:srgbClr val="010000"/>
                </a:solidFill>
                <a:latin typeface="Noto Sans SC"/>
                <a:ea typeface="Noto Sans SC"/>
              </a:rPr>
              <a:t>表达技巧: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7969" y="3908869"/>
            <a:ext cx="3330797" cy="41795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9059"/>
              </a:lnSpc>
              <a:spcBef>
                <a:spcPts val="0"/>
              </a:spcBef>
              <a:spcAft>
                <a:spcPts val="0"/>
              </a:spcAft>
            </a:pPr>
            <a:r>
              <a:rPr sz="2550" b="0" i="0">
                <a:solidFill>
                  <a:srgbClr val="000000"/>
                </a:solidFill>
                <a:latin typeface="Noto Sans SC"/>
                <a:ea typeface="Noto Sans SC"/>
              </a:rPr>
              <a:t>修辞/表现手法/结构手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72475" y="4062031"/>
            <a:ext cx="2217134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5343"/>
              </a:lnSpc>
              <a:spcBef>
                <a:spcPts val="0"/>
              </a:spcBef>
              <a:spcAft>
                <a:spcPts val="0"/>
              </a:spcAft>
            </a:pPr>
            <a:r>
              <a:rPr sz="2625" b="1" i="0">
                <a:solidFill>
                  <a:srgbClr val="010000"/>
                </a:solidFill>
                <a:latin typeface="Noto Sans SC"/>
                <a:ea typeface="Noto Sans SC"/>
              </a:rPr>
              <a:t>病句六大类型:</a:t>
            </a:r>
          </a:p>
        </p:txBody>
      </p:sp>
      <p:sp>
        <p:nvSpPr>
          <p:cNvPr id="22" name="TextBox 21"/>
          <p:cNvSpPr txBox="1"/>
          <p:nvPr/>
        </p:nvSpPr>
        <p:spPr>
          <a:xfrm rot="298800">
            <a:off x="501681" y="4289679"/>
            <a:ext cx="398811" cy="41890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5737"/>
              </a:lnSpc>
              <a:spcBef>
                <a:spcPts val="0"/>
              </a:spcBef>
              <a:spcAft>
                <a:spcPts val="0"/>
              </a:spcAft>
            </a:pPr>
            <a:r>
              <a:rPr sz="2850" b="0" i="0">
                <a:solidFill>
                  <a:srgbClr val="000000"/>
                </a:solidFill>
                <a:latin typeface="Noto Sans SC"/>
                <a:ea typeface="Noto Sans SC"/>
              </a:rPr>
              <a:t>法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72475" y="4490656"/>
            <a:ext cx="3312414" cy="124377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700" b="0" i="0">
                <a:solidFill>
                  <a:srgbClr val="000000"/>
                </a:solidFill>
                <a:latin typeface="Noto Sans SC"/>
                <a:ea typeface="Noto Sans SC"/>
              </a:rPr>
              <a:t>语序不当/搭配不当/</a:t>
            </a:r>
          </a:p>
          <a:p>
            <a:pPr marL="27812">
              <a:spcBef>
                <a:spcPts val="72"/>
              </a:spcBef>
            </a:pPr>
            <a:r>
              <a:rPr sz="2700" lang="zh-CN">
                <a:latin typeface="Noto Sans SC"/>
                <a:ea typeface="Noto Sans SC"/>
              </a:rPr>
              <a:t>成分残缺/结构混乱/</a:t>
            </a:r>
          </a:p>
          <a:p>
            <a:pPr marL="30003"/>
            <a:r>
              <a:rPr sz="2700" lang="zh-CN">
                <a:latin typeface="Noto Sans SC"/>
                <a:ea typeface="Noto Sans SC"/>
              </a:rPr>
              <a:t>表意不明/不合逻辑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8731" y="4920043"/>
            <a:ext cx="1512284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5714"/>
              </a:lnSpc>
              <a:spcBef>
                <a:spcPts val="0"/>
              </a:spcBef>
              <a:spcAft>
                <a:spcPts val="0"/>
              </a:spcAft>
            </a:pPr>
            <a:r>
              <a:rPr sz="2625" b="1" i="0">
                <a:solidFill>
                  <a:srgbClr val="010000"/>
                </a:solidFill>
                <a:latin typeface="Noto Sans SC"/>
                <a:ea typeface="Noto Sans SC"/>
              </a:rPr>
              <a:t>答题公式: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8731" y="5348668"/>
            <a:ext cx="2450115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2700" b="0" i="0">
                <a:solidFill>
                  <a:srgbClr val="000000"/>
                </a:solidFill>
                <a:latin typeface="Noto Sans SC"/>
                <a:ea typeface="Noto Sans SC"/>
              </a:rPr>
              <a:t>手法+分析+效果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21372" y="6234207"/>
            <a:ext cx="3949255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5045"/>
              </a:lnSpc>
              <a:spcBef>
                <a:spcPts val="0"/>
              </a:spcBef>
              <a:spcAft>
                <a:spcPts val="0"/>
              </a:spcAft>
            </a:pPr>
            <a:r>
              <a:rPr sz="3300" b="1" i="0">
                <a:solidFill>
                  <a:srgbClr val="010002"/>
                </a:solidFill>
                <a:latin typeface="Noto Sans SC"/>
                <a:ea typeface="Noto Sans SC"/>
              </a:rPr>
              <a:t>公式+文本=满分答案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29" y="3619952"/>
            <a:ext cx="11019472" cy="234396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51" y="1375565"/>
            <a:ext cx="2724245" cy="2033658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782" y="1375695"/>
            <a:ext cx="2689051" cy="2037016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202" y="1377177"/>
            <a:ext cx="2688907" cy="2032147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9596" y="1375966"/>
            <a:ext cx="2678811" cy="2026951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9272" y="3886771"/>
            <a:ext cx="918918" cy="1799748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4643" y="2458974"/>
            <a:ext cx="682690" cy="711136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7440" y="2496138"/>
            <a:ext cx="722566" cy="636998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3887" y="2446735"/>
            <a:ext cx="653891" cy="696847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3648" y="3887819"/>
            <a:ext cx="813408" cy="553307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8016" y="2485538"/>
            <a:ext cx="547782" cy="666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0837" y="443960"/>
            <a:ext cx="8909494" cy="64293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2273"/>
              </a:lnSpc>
              <a:spcBef>
                <a:spcPts val="0"/>
              </a:spcBef>
              <a:spcAft>
                <a:spcPts val="0"/>
              </a:spcAft>
            </a:pPr>
            <a:r>
              <a:rPr sz="4950" b="1" i="0">
                <a:solidFill>
                  <a:srgbClr val="080707"/>
                </a:solidFill>
                <a:latin typeface="Noto Sans SC"/>
                <a:ea typeface="Noto Sans SC"/>
              </a:rPr>
              <a:t>精华层:万能答题公式+作文框架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5328" y="1584388"/>
            <a:ext cx="688752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8871"/>
              </a:lnSpc>
              <a:spcBef>
                <a:spcPts val="0"/>
              </a:spcBef>
              <a:spcAft>
                <a:spcPts val="0"/>
              </a:spcAft>
            </a:pPr>
            <a:r>
              <a:rPr sz="2325" b="1" i="0">
                <a:solidFill>
                  <a:srgbClr val="000000"/>
                </a:solidFill>
                <a:latin typeface="Noto Sans SC"/>
                <a:ea typeface="Noto Sans SC"/>
              </a:rPr>
              <a:t>炼字: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6171" y="1584388"/>
            <a:ext cx="1245584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6379"/>
              </a:lnSpc>
              <a:spcBef>
                <a:spcPts val="0"/>
              </a:spcBef>
              <a:spcAft>
                <a:spcPts val="0"/>
              </a:spcAft>
            </a:pPr>
            <a:r>
              <a:rPr sz="2175" b="1" i="0">
                <a:solidFill>
                  <a:srgbClr val="000000"/>
                </a:solidFill>
                <a:latin typeface="Noto Sans SC"/>
                <a:ea typeface="Noto Sans SC"/>
              </a:rPr>
              <a:t>画面描述: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1087" y="1584388"/>
            <a:ext cx="1245584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6379"/>
              </a:lnSpc>
              <a:spcBef>
                <a:spcPts val="0"/>
              </a:spcBef>
              <a:spcAft>
                <a:spcPts val="0"/>
              </a:spcAft>
            </a:pPr>
            <a:r>
              <a:rPr sz="2175" b="1" i="0">
                <a:solidFill>
                  <a:srgbClr val="000000"/>
                </a:solidFill>
                <a:latin typeface="Noto Sans SC"/>
                <a:ea typeface="Noto Sans SC"/>
              </a:rPr>
              <a:t>人物分析: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36665" y="1584388"/>
            <a:ext cx="1274921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000000"/>
                </a:solidFill>
                <a:latin typeface="Noto Sans SC"/>
                <a:ea typeface="Noto Sans SC"/>
              </a:rPr>
              <a:t>段落作用: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6090" y="1983200"/>
            <a:ext cx="2475071" cy="28927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6542"/>
              </a:lnSpc>
              <a:spcBef>
                <a:spcPts val="0"/>
              </a:spcBef>
              <a:spcAft>
                <a:spcPts val="0"/>
              </a:spcAft>
            </a:pPr>
            <a:r>
              <a:rPr sz="1800" b="0" i="0">
                <a:solidFill>
                  <a:srgbClr val="000000"/>
                </a:solidFill>
                <a:latin typeface="Noto Sans SC"/>
                <a:ea typeface="Noto Sans SC"/>
              </a:rPr>
              <a:t>本义+语境义+表达效果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7596" y="1983200"/>
            <a:ext cx="2006155" cy="28927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1480"/>
              </a:lnSpc>
              <a:spcBef>
                <a:spcPts val="0"/>
              </a:spcBef>
              <a:spcAft>
                <a:spcPts val="0"/>
              </a:spcAft>
            </a:pPr>
            <a:r>
              <a:rPr sz="1875" b="0" i="0">
                <a:solidFill>
                  <a:srgbClr val="000000"/>
                </a:solidFill>
                <a:latin typeface="Noto Sans SC"/>
                <a:ea typeface="Noto Sans SC"/>
              </a:rPr>
              <a:t>意象+特征+氛围词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2512" y="1983200"/>
            <a:ext cx="2240565" cy="28927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1480"/>
              </a:lnSpc>
              <a:spcBef>
                <a:spcPts val="0"/>
              </a:spcBef>
              <a:spcAft>
                <a:spcPts val="0"/>
              </a:spcAft>
            </a:pPr>
            <a:r>
              <a:rPr sz="1875" b="0" i="0">
                <a:solidFill>
                  <a:srgbClr val="000000"/>
                </a:solidFill>
                <a:latin typeface="Noto Sans SC"/>
                <a:ea typeface="Noto Sans SC"/>
              </a:rPr>
              <a:t>性格+行为+作者态度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37427" y="1983200"/>
            <a:ext cx="2240565" cy="28927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1480"/>
              </a:lnSpc>
              <a:spcBef>
                <a:spcPts val="0"/>
              </a:spcBef>
              <a:spcAft>
                <a:spcPts val="0"/>
              </a:spcAft>
            </a:pPr>
            <a:r>
              <a:rPr sz="1875" b="0" i="0">
                <a:solidFill>
                  <a:srgbClr val="000000"/>
                </a:solidFill>
                <a:latin typeface="Noto Sans SC"/>
                <a:ea typeface="Noto Sans SC"/>
              </a:rPr>
              <a:t>内容+结构+表达效果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44175" y="3973163"/>
            <a:ext cx="482155" cy="28936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519"/>
              </a:lnSpc>
              <a:spcBef>
                <a:spcPts val="0"/>
              </a:spcBef>
              <a:spcAft>
                <a:spcPts val="0"/>
              </a:spcAft>
            </a:pPr>
            <a:r>
              <a:rPr sz="2025" b="1" i="0">
                <a:solidFill>
                  <a:srgbClr val="000000"/>
                </a:solidFill>
                <a:latin typeface="Noto Sans SC"/>
                <a:ea typeface="Noto Sans SC"/>
              </a:rPr>
              <a:t>55+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5559" y="4062031"/>
            <a:ext cx="2627471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1861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rgbClr val="000000"/>
                </a:solidFill>
                <a:latin typeface="Noto Sans SC"/>
                <a:ea typeface="Noto Sans SC"/>
              </a:rPr>
              <a:t>议论文万能结构: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19138" y="4062031"/>
            <a:ext cx="2627471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1861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rgbClr val="000000"/>
                </a:solidFill>
                <a:latin typeface="Noto Sans SC"/>
                <a:ea typeface="Noto Sans SC"/>
              </a:rPr>
              <a:t>任务驱动型作文: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6321" y="4645247"/>
            <a:ext cx="5087016" cy="90544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30003">
              <a:spcBef>
                <a:spcPts val="0"/>
              </a:spcBef>
              <a:spcAft>
                <a:spcPts val="0"/>
              </a:spcAft>
            </a:pPr>
            <a:r>
              <a:rPr sz="2700" b="0" i="0">
                <a:solidFill>
                  <a:srgbClr val="000000"/>
                </a:solidFill>
                <a:latin typeface="Noto Sans SC"/>
                <a:ea typeface="Noto Sans SC"/>
              </a:rPr>
              <a:t>引(现象+观点)→议(3个分论点)</a:t>
            </a:r>
          </a:p>
          <a:p>
            <a:pPr>
              <a:spcBef>
                <a:spcPts val="1308"/>
              </a:spcBef>
            </a:pPr>
            <a:r>
              <a:rPr sz="2700" lang="zh-CN">
                <a:latin typeface="Noto Sans SC"/>
                <a:ea typeface="Noto Sans SC"/>
              </a:rPr>
              <a:t>→联(现实/素材)→结(升华)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20662" y="4645247"/>
            <a:ext cx="3093434" cy="87401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29241">
              <a:spcBef>
                <a:spcPts val="0"/>
              </a:spcBef>
              <a:spcAft>
                <a:spcPts val="0"/>
              </a:spcAft>
            </a:pPr>
            <a:r>
              <a:rPr sz="2550" b="0" i="0">
                <a:solidFill>
                  <a:srgbClr val="000000"/>
                </a:solidFill>
                <a:latin typeface="Noto Sans SC"/>
                <a:ea typeface="Noto Sans SC"/>
              </a:rPr>
              <a:t>回应任务→分析情境</a:t>
            </a:r>
          </a:p>
          <a:p>
            <a:pPr>
              <a:spcBef>
                <a:spcPts val="1314"/>
              </a:spcBef>
            </a:pPr>
            <a:r>
              <a:rPr sz="2550" lang="zh-CN">
                <a:latin typeface="Noto Sans SC"/>
                <a:ea typeface="Noto Sans SC"/>
              </a:rPr>
              <a:t>辩证思考→价值引领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70152" y="6114002"/>
            <a:ext cx="3622452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26562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000000"/>
                </a:solidFill>
                <a:latin typeface="Noto Sans SC"/>
                <a:ea typeface="Noto Sans SC"/>
              </a:rPr>
              <a:t>模板+素材+逻辑=高分作文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03" y="2019562"/>
            <a:ext cx="5607558" cy="343981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594" y="2009870"/>
            <a:ext cx="5573347" cy="3450621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478" y="4374939"/>
            <a:ext cx="809815" cy="709779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012" y="4463323"/>
            <a:ext cx="503967" cy="675125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024" y="3367468"/>
            <a:ext cx="501085" cy="606075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3560" y="2855118"/>
            <a:ext cx="539794" cy="525589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0724" y="4066182"/>
            <a:ext cx="376618" cy="362316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433" y="4062603"/>
            <a:ext cx="371667" cy="366903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8700" y="4617053"/>
            <a:ext cx="368000" cy="363283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9129" y="3507581"/>
            <a:ext cx="362856" cy="367569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303" y="3513867"/>
            <a:ext cx="370594" cy="361092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5392" y="2960478"/>
            <a:ext cx="368712" cy="363923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721" y="2962428"/>
            <a:ext cx="372046" cy="357736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811" y="4619053"/>
            <a:ext cx="367387" cy="3626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3712" y="960596"/>
            <a:ext cx="10675334" cy="80362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</a:pPr>
            <a:r>
              <a:rPr sz="5775" b="1" i="0">
                <a:solidFill>
                  <a:srgbClr val="000000"/>
                </a:solidFill>
                <a:latin typeface="Noto Sans SC"/>
                <a:ea typeface="Noto Sans SC"/>
              </a:rPr>
              <a:t>残渣利用:易错点+2026热点素材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8863" y="2283999"/>
            <a:ext cx="1576768" cy="5143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3600" b="1" i="0">
                <a:solidFill>
                  <a:srgbClr val="000000"/>
                </a:solidFill>
                <a:latin typeface="Noto Sans SC"/>
                <a:ea typeface="Noto Sans SC"/>
              </a:rPr>
              <a:t>易错单: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3200" y="2283999"/>
            <a:ext cx="2983515" cy="5143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0204"/>
              </a:lnSpc>
              <a:spcBef>
                <a:spcPts val="0"/>
              </a:spcBef>
              <a:spcAft>
                <a:spcPts val="0"/>
              </a:spcAft>
            </a:pPr>
            <a:r>
              <a:rPr sz="3675" b="1" i="0">
                <a:solidFill>
                  <a:srgbClr val="000000"/>
                </a:solidFill>
                <a:latin typeface="Noto Sans SC"/>
                <a:ea typeface="Noto Sans SC"/>
              </a:rPr>
              <a:t>2026热点素材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84727" y="2929223"/>
            <a:ext cx="2217134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2487"/>
              </a:lnSpc>
              <a:spcBef>
                <a:spcPts val="0"/>
              </a:spcBef>
              <a:spcAft>
                <a:spcPts val="0"/>
              </a:spcAft>
            </a:pPr>
            <a:r>
              <a:rPr sz="2925" b="0" i="0">
                <a:solidFill>
                  <a:srgbClr val="000000"/>
                </a:solidFill>
                <a:latin typeface="Noto Sans SC"/>
                <a:ea typeface="Noto Sans SC"/>
              </a:rPr>
              <a:t>1 DeepSeek-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1152" y="2929985"/>
            <a:ext cx="4648199" cy="93678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550" b="0" i="0">
                <a:solidFill>
                  <a:srgbClr val="000000"/>
                </a:solidFill>
                <a:latin typeface="Noto Sans SC"/>
                <a:ea typeface="Noto Sans SC"/>
              </a:rPr>
              <a:t>①「兵」是武器不是士兵(古义)</a:t>
            </a:r>
          </a:p>
          <a:p>
            <a:pPr>
              <a:spcBef>
                <a:spcPts val="1301"/>
              </a:spcBef>
            </a:pPr>
            <a:r>
              <a:rPr sz="2550" lang="zh-CN">
                <a:latin typeface="Noto Sans SC"/>
                <a:ea typeface="Noto Sans SC"/>
              </a:rPr>
              <a:t>②「妻子」是妻+子不是老婆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12815" y="2929985"/>
            <a:ext cx="2069115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sz="3000" b="0" i="0">
                <a:solidFill>
                  <a:srgbClr val="000000"/>
                </a:solidFill>
                <a:latin typeface="Noto Sans SC"/>
                <a:ea typeface="Noto Sans SC"/>
              </a:rPr>
              <a:t>-中国AI突围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37152" y="3481006"/>
            <a:ext cx="3876484" cy="148799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58578">
              <a:spcBef>
                <a:spcPts val="0"/>
              </a:spcBef>
              <a:spcAft>
                <a:spcPts val="0"/>
              </a:spcAft>
            </a:pPr>
            <a:r>
              <a:rPr sz="2775" b="0" i="0">
                <a:solidFill>
                  <a:srgbClr val="000000"/>
                </a:solidFill>
                <a:latin typeface="Noto Sans SC"/>
                <a:ea typeface="Noto Sans SC"/>
              </a:rPr>
              <a:t>黑神话悟空--文化出海</a:t>
            </a:r>
          </a:p>
          <a:p>
            <a:pPr>
              <a:spcBef>
                <a:spcPts val="1302"/>
              </a:spcBef>
            </a:pPr>
            <a:r>
              <a:rPr sz="2775" lang="zh-CN">
                <a:latin typeface="Noto Sans SC"/>
                <a:ea typeface="Noto Sans SC"/>
              </a:rPr>
              <a:t>具身智能</a:t>
            </a:r>
          </a:p>
          <a:p>
            <a:pPr marL="58578">
              <a:spcBef>
                <a:spcPts val="1302"/>
              </a:spcBef>
            </a:pPr>
            <a:r>
              <a:rPr sz="2775" lang="zh-CN">
                <a:latin typeface="Noto Sans SC"/>
                <a:ea typeface="Noto Sans SC"/>
              </a:rPr>
              <a:t>非遗传承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2152" y="4032123"/>
            <a:ext cx="4620577" cy="93687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29241">
              <a:spcBef>
                <a:spcPts val="0"/>
              </a:spcBef>
              <a:spcAft>
                <a:spcPts val="0"/>
              </a:spcAft>
            </a:pPr>
            <a:r>
              <a:rPr sz="2625" b="0" i="0">
                <a:solidFill>
                  <a:srgbClr val="000000"/>
                </a:solidFill>
                <a:latin typeface="Noto Sans SC"/>
                <a:ea typeface="Noto Sans SC"/>
              </a:rPr>
              <a:t>「其实」是它的果实不是实际上</a:t>
            </a:r>
          </a:p>
          <a:p>
            <a:pPr>
              <a:spcBef>
                <a:spcPts val="1302"/>
              </a:spcBef>
            </a:pPr>
            <a:r>
              <a:rPr sz="2625" lang="zh-CN">
                <a:latin typeface="Noto Sans SC"/>
                <a:ea typeface="Noto Sans SC"/>
              </a:rPr>
              <a:t>春秋笔法≠讽刺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30068" y="4032123"/>
            <a:ext cx="1518189" cy="93687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29337">
              <a:spcBef>
                <a:spcPts val="0"/>
              </a:spcBef>
              <a:spcAft>
                <a:spcPts val="0"/>
              </a:spcAft>
            </a:pPr>
            <a:r>
              <a:rPr sz="2587" b="0" i="0">
                <a:solidFill>
                  <a:srgbClr val="000000"/>
                </a:solidFill>
                <a:latin typeface="Noto Sans SC"/>
                <a:ea typeface="Noto Sans SC"/>
              </a:rPr>
              <a:t>科技前沿</a:t>
            </a:r>
          </a:p>
          <a:p>
            <a:pPr>
              <a:spcBef>
                <a:spcPts val="1302"/>
              </a:spcBef>
            </a:pPr>
            <a:r>
              <a:rPr sz="2587" lang="zh-CN">
                <a:latin typeface="Noto Sans SC"/>
                <a:ea typeface="Noto Sans SC"/>
              </a:rPr>
              <a:t>-文化自信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23119" y="5866828"/>
            <a:ext cx="4945665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1240"/>
              </a:lnSpc>
              <a:spcBef>
                <a:spcPts val="0"/>
              </a:spcBef>
              <a:spcAft>
                <a:spcPts val="0"/>
              </a:spcAft>
            </a:pPr>
            <a:r>
              <a:rPr sz="3750" b="1" i="0">
                <a:solidFill>
                  <a:srgbClr val="000000"/>
                </a:solidFill>
                <a:latin typeface="Noto Sans SC"/>
                <a:ea typeface="Noto Sans SC"/>
              </a:rPr>
              <a:t>素材不嫌多,用对才得分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523" y="3746996"/>
            <a:ext cx="2068830" cy="1024881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558" y="1297305"/>
            <a:ext cx="1210099" cy="1195863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173" y="4108513"/>
            <a:ext cx="3127680" cy="394525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5168" y="1462289"/>
            <a:ext cx="1122711" cy="1056109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632" y="1522679"/>
            <a:ext cx="1310068" cy="890846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5359" y="1480851"/>
            <a:ext cx="1023351" cy="999553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2895" y="4151566"/>
            <a:ext cx="2574652" cy="370522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7193" y="3774090"/>
            <a:ext cx="808378" cy="927258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6432" y="3837765"/>
            <a:ext cx="790575" cy="900112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8082" y="1847975"/>
            <a:ext cx="1506855" cy="332744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40037" y="1854803"/>
            <a:ext cx="1501743" cy="325850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6853" y="1857660"/>
            <a:ext cx="1493127" cy="322326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8131" y="3739562"/>
            <a:ext cx="640270" cy="640270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53900" y="4860995"/>
            <a:ext cx="492442" cy="724457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44643" y="4652627"/>
            <a:ext cx="489966" cy="732570"/>
          </a:xfrm>
          <a:prstGeom prst="rect">
            <a:avLst/>
          </a:prstGeom>
        </p:spPr>
      </p:pic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20582" y="4978736"/>
            <a:ext cx="483870" cy="735292"/>
          </a:xfrm>
          <a:prstGeom prst="rect">
            <a:avLst/>
          </a:prstGeom>
        </p:spPr>
      </p:pic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05609" y="5251533"/>
            <a:ext cx="455771" cy="712142"/>
          </a:xfrm>
          <a:prstGeom prst="rect">
            <a:avLst/>
          </a:prstGeom>
        </p:spPr>
      </p:pic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83628" y="4876038"/>
            <a:ext cx="371189" cy="371189"/>
          </a:xfrm>
          <a:prstGeom prst="rect">
            <a:avLst/>
          </a:prstGeom>
        </p:spPr>
      </p:pic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112" y="4880133"/>
            <a:ext cx="361759" cy="361759"/>
          </a:xfrm>
          <a:prstGeom prst="rect">
            <a:avLst/>
          </a:prstGeom>
        </p:spPr>
      </p:pic>
      <p:pic>
        <p:nvPicPr>
          <p:cNvPr id="22" name="Picture 2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0599" y="4887606"/>
            <a:ext cx="366331" cy="356815"/>
          </a:xfrm>
          <a:prstGeom prst="rect">
            <a:avLst/>
          </a:prstGeom>
        </p:spPr>
      </p:pic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78149" y="4882019"/>
            <a:ext cx="354234" cy="349510"/>
          </a:xfrm>
          <a:prstGeom prst="rect">
            <a:avLst/>
          </a:prstGeom>
        </p:spPr>
      </p:pic>
      <p:pic>
        <p:nvPicPr>
          <p:cNvPr id="24" name="Picture 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40213" y="4885705"/>
            <a:ext cx="350805" cy="35080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8646" y="380428"/>
            <a:ext cx="8591550" cy="73933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6329"/>
              </a:lnSpc>
              <a:spcBef>
                <a:spcPts val="0"/>
              </a:spcBef>
              <a:spcAft>
                <a:spcPts val="0"/>
              </a:spcAft>
            </a:pPr>
            <a:r>
              <a:rPr sz="5475" b="1" i="0">
                <a:solidFill>
                  <a:srgbClr val="000000"/>
                </a:solidFill>
                <a:latin typeface="Noto Sans SC"/>
                <a:ea typeface="Noto Sans SC"/>
              </a:rPr>
              <a:t>方法论:高二到高考全程攻略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240" y="2563368"/>
            <a:ext cx="1305687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9742"/>
              </a:lnSpc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高二全年: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96830" y="2563368"/>
            <a:ext cx="1860232" cy="102708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205073"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高三一轮:</a:t>
            </a:r>
          </a:p>
          <a:p>
            <a:pPr marL="234410"/>
            <a:r>
              <a:rPr sz="2325" lang="zh-CN">
                <a:latin typeface="Noto Sans SC"/>
                <a:ea typeface="Noto Sans SC"/>
              </a:rPr>
              <a:t>专题突破+</a:t>
            </a:r>
          </a:p>
          <a:p>
            <a:r>
              <a:rPr sz="2325" lang="zh-CN">
                <a:latin typeface="Noto Sans SC"/>
                <a:ea typeface="Noto Sans SC"/>
              </a:rPr>
              <a:t>答题公式训练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79240" y="2563368"/>
            <a:ext cx="1334928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6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000000"/>
                </a:solidFill>
                <a:latin typeface="Noto Sans SC"/>
                <a:ea typeface="Noto Sans SC"/>
              </a:rPr>
              <a:t>高三二轮: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09988" y="2563368"/>
            <a:ext cx="1334928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6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000000"/>
                </a:solidFill>
                <a:latin typeface="Noto Sans SC"/>
                <a:ea typeface="Noto Sans SC"/>
              </a:rPr>
              <a:t>高三三轮: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4559" y="2867977"/>
            <a:ext cx="1906738" cy="72170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通读5册教材+</a:t>
            </a:r>
          </a:p>
          <a:p>
            <a:pPr marL="90106"/>
            <a:r>
              <a:rPr sz="2325" lang="zh-CN">
                <a:latin typeface="Noto Sans SC"/>
                <a:ea typeface="Noto Sans SC"/>
              </a:rPr>
              <a:t>积累文言实词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17665" y="2900076"/>
            <a:ext cx="1980247" cy="68960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175164">
              <a:spcBef>
                <a:spcPts val="0"/>
              </a:spcBef>
              <a:spcAft>
                <a:spcPts val="0"/>
              </a:spcAft>
            </a:pPr>
            <a:r>
              <a:rPr sz="2287" b="0" i="0">
                <a:solidFill>
                  <a:srgbClr val="000000"/>
                </a:solidFill>
                <a:latin typeface="Noto Sans SC"/>
                <a:ea typeface="Noto Sans SC"/>
              </a:rPr>
              <a:t>模拟+查漏+</a:t>
            </a:r>
          </a:p>
          <a:p>
            <a:pPr>
              <a:spcBef>
                <a:spcPts val="114"/>
              </a:spcBef>
            </a:pPr>
            <a:r>
              <a:rPr sz="2287" lang="zh-CN">
                <a:latin typeface="Noto Sans SC"/>
                <a:ea typeface="Noto Sans SC"/>
              </a:rPr>
              <a:t>背诵+限时训练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28911" y="2913411"/>
            <a:ext cx="2170271" cy="69332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376713"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真题精练+</a:t>
            </a:r>
          </a:p>
          <a:p>
            <a:r>
              <a:rPr sz="2325" lang="zh-CN">
                <a:latin typeface="Noto Sans SC"/>
                <a:ea typeface="Noto Sans SC"/>
              </a:rPr>
              <a:t>作文素材库搭建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07797" y="4858797"/>
            <a:ext cx="1632203" cy="105851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177355">
              <a:spcBef>
                <a:spcPts val="0"/>
              </a:spcBef>
              <a:spcAft>
                <a:spcPts val="0"/>
              </a:spcAft>
            </a:pPr>
            <a:r>
              <a:rPr sz="2400" b="0" i="0">
                <a:solidFill>
                  <a:srgbClr val="000000"/>
                </a:solidFill>
                <a:latin typeface="Noto Sans SC"/>
                <a:ea typeface="Noto Sans SC"/>
              </a:rPr>
              <a:t>童阅读:</a:t>
            </a:r>
          </a:p>
          <a:p>
            <a:r>
              <a:rPr sz="2400" lang="zh-CN">
                <a:latin typeface="Noto Sans SC"/>
                <a:ea typeface="Noto Sans SC"/>
              </a:rPr>
              <a:t>每天30分钟</a:t>
            </a:r>
          </a:p>
          <a:p>
            <a:pPr marL="148780"/>
            <a:r>
              <a:rPr sz="2400" lang="zh-CN">
                <a:latin typeface="Noto Sans SC"/>
                <a:ea typeface="Noto Sans SC"/>
              </a:rPr>
              <a:t>课外阅读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9727" y="4859559"/>
            <a:ext cx="1426178" cy="105775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30765"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①记忆:</a:t>
            </a:r>
          </a:p>
          <a:p>
            <a:r>
              <a:rPr sz="2325" lang="zh-CN">
                <a:latin typeface="Noto Sans SC"/>
                <a:ea typeface="Noto Sans SC"/>
              </a:rPr>
              <a:t>艾宾浩斯+</a:t>
            </a:r>
          </a:p>
          <a:p>
            <a:pPr marL="1428"/>
            <a:r>
              <a:rPr sz="2325" lang="zh-CN">
                <a:latin typeface="Noto Sans SC"/>
                <a:ea typeface="Noto Sans SC"/>
              </a:rPr>
              <a:t>滚动复习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83984" y="4890135"/>
            <a:ext cx="2015251" cy="102793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352425"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②刷题:</a:t>
            </a:r>
          </a:p>
          <a:p>
            <a:pPr marL="469677"/>
            <a:r>
              <a:rPr sz="2325" lang="zh-CN">
                <a:latin typeface="Noto Sans SC"/>
                <a:ea typeface="Noto Sans SC"/>
              </a:rPr>
              <a:t>四步法</a:t>
            </a:r>
          </a:p>
          <a:p>
            <a:r>
              <a:rPr sz="2325" lang="zh-CN">
                <a:latin typeface="Noto Sans SC"/>
                <a:ea typeface="Noto Sans SC"/>
              </a:rPr>
              <a:t>(做/改/归/迁)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25068" y="4890135"/>
            <a:ext cx="1286660" cy="102717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323088"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作文:</a:t>
            </a:r>
          </a:p>
          <a:p>
            <a:r>
              <a:rPr sz="2325" lang="zh-CN">
                <a:latin typeface="Noto Sans SC"/>
                <a:ea typeface="Noto Sans SC"/>
              </a:rPr>
              <a:t>每周1篇+</a:t>
            </a:r>
          </a:p>
          <a:p>
            <a:pPr marL="30003"/>
            <a:r>
              <a:rPr sz="2325" lang="zh-CN">
                <a:latin typeface="Noto Sans SC"/>
                <a:ea typeface="Noto Sans SC"/>
              </a:rPr>
              <a:t>精批精改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90581" y="6360509"/>
            <a:ext cx="4527994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5469"/>
              </a:lnSpc>
              <a:spcBef>
                <a:spcPts val="0"/>
              </a:spcBef>
              <a:spcAft>
                <a:spcPts val="0"/>
              </a:spcAft>
            </a:pPr>
            <a:r>
              <a:rPr sz="2400" b="0" i="0">
                <a:solidFill>
                  <a:srgbClr val="000000"/>
                </a:solidFill>
                <a:latin typeface="Noto Sans SC"/>
                <a:ea typeface="Noto Sans SC"/>
              </a:rPr>
              <a:t>语文是慢功夫,但方法对就不怕慢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(16:9)</PresentationFormat>
  <Paragraphs>0</Paragraphs>
  <Slides>10</Slides>
  <Notes>0</Notes>
  <HiddenSlides>0</HiddenSlides>
  <MMClips>0</MMClips>
  <ScaleCrop>false</ScaleCrop>
  <HeadingPairs>
    <vt:vector baseType="variant" size="6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Noto Sans SC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